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4" r:id="rId1"/>
  </p:sldMasterIdLst>
  <p:notesMasterIdLst>
    <p:notesMasterId r:id="rId68"/>
  </p:notesMasterIdLst>
  <p:handoutMasterIdLst>
    <p:handoutMasterId r:id="rId69"/>
  </p:handoutMasterIdLst>
  <p:sldIdLst>
    <p:sldId id="321" r:id="rId2"/>
    <p:sldId id="398" r:id="rId3"/>
    <p:sldId id="258" r:id="rId4"/>
    <p:sldId id="322" r:id="rId5"/>
    <p:sldId id="290" r:id="rId6"/>
    <p:sldId id="259" r:id="rId7"/>
    <p:sldId id="296" r:id="rId8"/>
    <p:sldId id="295" r:id="rId9"/>
    <p:sldId id="400" r:id="rId10"/>
    <p:sldId id="399" r:id="rId11"/>
    <p:sldId id="301" r:id="rId12"/>
    <p:sldId id="300" r:id="rId13"/>
    <p:sldId id="299" r:id="rId14"/>
    <p:sldId id="344" r:id="rId15"/>
    <p:sldId id="260" r:id="rId16"/>
    <p:sldId id="367" r:id="rId17"/>
    <p:sldId id="366" r:id="rId18"/>
    <p:sldId id="302" r:id="rId19"/>
    <p:sldId id="402" r:id="rId20"/>
    <p:sldId id="265" r:id="rId21"/>
    <p:sldId id="347" r:id="rId22"/>
    <p:sldId id="345" r:id="rId23"/>
    <p:sldId id="266" r:id="rId24"/>
    <p:sldId id="316" r:id="rId25"/>
    <p:sldId id="343" r:id="rId26"/>
    <p:sldId id="330" r:id="rId27"/>
    <p:sldId id="348" r:id="rId28"/>
    <p:sldId id="325" r:id="rId29"/>
    <p:sldId id="407" r:id="rId30"/>
    <p:sldId id="327" r:id="rId31"/>
    <p:sldId id="267" r:id="rId32"/>
    <p:sldId id="393" r:id="rId33"/>
    <p:sldId id="294" r:id="rId34"/>
    <p:sldId id="273" r:id="rId35"/>
    <p:sldId id="349" r:id="rId36"/>
    <p:sldId id="395" r:id="rId37"/>
    <p:sldId id="278" r:id="rId38"/>
    <p:sldId id="306" r:id="rId39"/>
    <p:sldId id="373" r:id="rId40"/>
    <p:sldId id="396" r:id="rId41"/>
    <p:sldId id="275" r:id="rId42"/>
    <p:sldId id="353" r:id="rId43"/>
    <p:sldId id="354" r:id="rId44"/>
    <p:sldId id="352" r:id="rId45"/>
    <p:sldId id="404" r:id="rId46"/>
    <p:sldId id="368" r:id="rId47"/>
    <p:sldId id="369" r:id="rId48"/>
    <p:sldId id="370" r:id="rId49"/>
    <p:sldId id="371" r:id="rId50"/>
    <p:sldId id="372" r:id="rId51"/>
    <p:sldId id="374" r:id="rId52"/>
    <p:sldId id="405" r:id="rId53"/>
    <p:sldId id="355" r:id="rId54"/>
    <p:sldId id="356" r:id="rId55"/>
    <p:sldId id="357" r:id="rId56"/>
    <p:sldId id="358" r:id="rId57"/>
    <p:sldId id="359" r:id="rId58"/>
    <p:sldId id="360" r:id="rId59"/>
    <p:sldId id="361" r:id="rId60"/>
    <p:sldId id="362" r:id="rId61"/>
    <p:sldId id="376" r:id="rId62"/>
    <p:sldId id="377" r:id="rId63"/>
    <p:sldId id="375" r:id="rId64"/>
    <p:sldId id="406" r:id="rId65"/>
    <p:sldId id="403" r:id="rId66"/>
    <p:sldId id="401"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D7FF"/>
    <a:srgbClr val="00B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9563" autoAdjust="0"/>
  </p:normalViewPr>
  <p:slideViewPr>
    <p:cSldViewPr snapToGrid="0" snapToObjects="1">
      <p:cViewPr varScale="1">
        <p:scale>
          <a:sx n="99" d="100"/>
          <a:sy n="99" d="100"/>
        </p:scale>
        <p:origin x="-304" y="-112"/>
      </p:cViewPr>
      <p:guideLst>
        <p:guide orient="horz" pos="2160"/>
        <p:guide pos="2880"/>
      </p:guideLst>
    </p:cSldViewPr>
  </p:slideViewPr>
  <p:notesTextViewPr>
    <p:cViewPr>
      <p:scale>
        <a:sx n="100" d="100"/>
        <a:sy n="100" d="100"/>
      </p:scale>
      <p:origin x="0" y="0"/>
    </p:cViewPr>
  </p:notesTextViewPr>
  <p:sorterViewPr>
    <p:cViewPr>
      <p:scale>
        <a:sx n="158" d="100"/>
        <a:sy n="158" d="100"/>
      </p:scale>
      <p:origin x="0" y="272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D9B3D7-15CB-9343-AA49-EFB5A8F33F18}" type="datetimeFigureOut">
              <a:rPr lang="en-US" smtClean="0"/>
              <a:t>10/13/14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D9BD6B-3536-BC44-B54A-7079C6CEB9D9}" type="slidenum">
              <a:rPr lang="en-US" smtClean="0"/>
              <a:t>‹#›</a:t>
            </a:fld>
            <a:endParaRPr lang="en-US"/>
          </a:p>
        </p:txBody>
      </p:sp>
    </p:spTree>
    <p:extLst>
      <p:ext uri="{BB962C8B-B14F-4D97-AF65-F5344CB8AC3E}">
        <p14:creationId xmlns:p14="http://schemas.microsoft.com/office/powerpoint/2010/main" val="33003032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3EFF1E-85A1-6640-AFB9-C38833E80A84}" type="datetimeFigureOut">
              <a:rPr lang="en-US" smtClean="0"/>
              <a:t>10/13/14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967457-1E83-1040-AFF7-8D09C473DBD5}" type="slidenum">
              <a:rPr lang="en-US" smtClean="0"/>
              <a:t>‹#›</a:t>
            </a:fld>
            <a:endParaRPr lang="en-US"/>
          </a:p>
        </p:txBody>
      </p:sp>
    </p:spTree>
    <p:extLst>
      <p:ext uri="{BB962C8B-B14F-4D97-AF65-F5344CB8AC3E}">
        <p14:creationId xmlns:p14="http://schemas.microsoft.com/office/powerpoint/2010/main" val="24891842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Right side</a:t>
            </a:r>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985AEE0-3598-4062-9022-895D296AD73A}" type="slidenum">
              <a:rPr lang="en-US">
                <a:latin typeface="Calibri" pitchFamily="34" charset="0"/>
              </a:rPr>
              <a:pPr eaLnBrk="1" hangingPunct="1"/>
              <a:t>60</a:t>
            </a:fld>
            <a:endParaRPr lang="en-US">
              <a:latin typeface="Calibri" pitchFamily="34" charset="0"/>
            </a:endParaRPr>
          </a:p>
        </p:txBody>
      </p:sp>
    </p:spTree>
    <p:extLst>
      <p:ext uri="{BB962C8B-B14F-4D97-AF65-F5344CB8AC3E}">
        <p14:creationId xmlns:p14="http://schemas.microsoft.com/office/powerpoint/2010/main" val="2581266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Right side</a:t>
            </a:r>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985AEE0-3598-4062-9022-895D296AD73A}" type="slidenum">
              <a:rPr lang="en-US">
                <a:latin typeface="Calibri" pitchFamily="34" charset="0"/>
              </a:rPr>
              <a:pPr eaLnBrk="1" hangingPunct="1"/>
              <a:t>61</a:t>
            </a:fld>
            <a:endParaRPr lang="en-US">
              <a:latin typeface="Calibri" pitchFamily="34" charset="0"/>
            </a:endParaRPr>
          </a:p>
        </p:txBody>
      </p:sp>
    </p:spTree>
    <p:extLst>
      <p:ext uri="{BB962C8B-B14F-4D97-AF65-F5344CB8AC3E}">
        <p14:creationId xmlns:p14="http://schemas.microsoft.com/office/powerpoint/2010/main" val="2581266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14EE719-582C-EA4B-BF7F-EABA5287D4E7}" type="datetime1">
              <a:rPr lang="en-US" smtClean="0"/>
              <a:t>10/13/14</a:t>
            </a:fld>
            <a:endParaRPr lang="en-US"/>
          </a:p>
        </p:txBody>
      </p:sp>
      <p:sp>
        <p:nvSpPr>
          <p:cNvPr id="5" name="Footer Placeholder 4"/>
          <p:cNvSpPr>
            <a:spLocks noGrp="1"/>
          </p:cNvSpPr>
          <p:nvPr>
            <p:ph type="ftr" sz="quarter" idx="11"/>
          </p:nvPr>
        </p:nvSpPr>
        <p:spPr/>
        <p:txBody>
          <a:bodyPr/>
          <a:lstStyle/>
          <a:p>
            <a:r>
              <a:rPr lang="en-US" smtClean="0"/>
              <a:t>© Droids Robotics, 2014, v.1.1 (Last edit: 9/22/2014)</a:t>
            </a:r>
            <a:endParaRPr lang="en-US"/>
          </a:p>
        </p:txBody>
      </p:sp>
      <p:sp>
        <p:nvSpPr>
          <p:cNvPr id="9" name="Rectangle 8"/>
          <p:cNvSpPr/>
          <p:nvPr/>
        </p:nvSpPr>
        <p:spPr>
          <a:xfrm>
            <a:off x="9001124" y="4846320"/>
            <a:ext cx="142876" cy="20116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a:off x="9001124" y="0"/>
            <a:ext cx="142876" cy="48463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FB48A4-3E56-0E4B-A854-1AD590649BBB}" type="datetime1">
              <a:rPr lang="en-US" smtClean="0"/>
              <a:t>10/13/14</a:t>
            </a:fld>
            <a:endParaRPr lang="en-US"/>
          </a:p>
        </p:txBody>
      </p:sp>
      <p:sp>
        <p:nvSpPr>
          <p:cNvPr id="5" name="Footer Placeholder 4"/>
          <p:cNvSpPr>
            <a:spLocks noGrp="1"/>
          </p:cNvSpPr>
          <p:nvPr>
            <p:ph type="ftr" sz="quarter" idx="11"/>
          </p:nvPr>
        </p:nvSpPr>
        <p:spPr/>
        <p:txBody>
          <a:bodyPr/>
          <a:lstStyle/>
          <a:p>
            <a:r>
              <a:rPr lang="en-US" smtClean="0"/>
              <a:t>© Droids Robotics, 2014, v.1.1 (Last edit: 9/22/2014)</a:t>
            </a:r>
            <a:endParaRPr lang="en-US"/>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3B7F4F-1051-534C-B747-B20A6BBA8ED1}" type="datetime1">
              <a:rPr lang="en-US" smtClean="0"/>
              <a:t>10/13/14</a:t>
            </a:fld>
            <a:endParaRPr lang="en-US"/>
          </a:p>
        </p:txBody>
      </p:sp>
      <p:sp>
        <p:nvSpPr>
          <p:cNvPr id="5" name="Footer Placeholder 4"/>
          <p:cNvSpPr>
            <a:spLocks noGrp="1"/>
          </p:cNvSpPr>
          <p:nvPr>
            <p:ph type="ftr" sz="quarter" idx="11"/>
          </p:nvPr>
        </p:nvSpPr>
        <p:spPr/>
        <p:txBody>
          <a:bodyPr/>
          <a:lstStyle/>
          <a:p>
            <a:r>
              <a:rPr lang="en-US" smtClean="0"/>
              <a:t>© Droids Robotics, 2014, v.1.1 (Last edit: 9/22/2014)</a:t>
            </a:r>
            <a:endParaRPr lang="en-US"/>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752600"/>
            <a:ext cx="8245474" cy="4373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C70BEA-2EB5-674D-81F0-6973D0DA12C1}" type="datetime1">
              <a:rPr lang="en-US" smtClean="0"/>
              <a:t>10/13/14</a:t>
            </a:fld>
            <a:endParaRPr lang="en-US"/>
          </a:p>
        </p:txBody>
      </p:sp>
      <p:sp>
        <p:nvSpPr>
          <p:cNvPr id="5" name="Footer Placeholder 4"/>
          <p:cNvSpPr>
            <a:spLocks noGrp="1"/>
          </p:cNvSpPr>
          <p:nvPr>
            <p:ph type="ftr" sz="quarter" idx="11"/>
          </p:nvPr>
        </p:nvSpPr>
        <p:spPr/>
        <p:txBody>
          <a:bodyPr/>
          <a:lstStyle/>
          <a:p>
            <a:r>
              <a:rPr lang="en-US" smtClean="0"/>
              <a:t>© Droids Robotics, 2014, v.1.1 (Last edit: 9/22/2014)</a:t>
            </a:r>
            <a:endParaRPr lang="en-US"/>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0A00B842-B6E8-1647-96A3-1237B496442F}" type="datetime1">
              <a:rPr lang="en-US" smtClean="0"/>
              <a:t>10/13/14</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smtClean="0"/>
              <a:t>© Droids Robotics, 2014, v.1.1 (Last edit: 9/22/2014)</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53A879D4-A838-5E43-BBB5-7BAA4CF95E6E}" type="datetime1">
              <a:rPr lang="en-US" smtClean="0"/>
              <a:t>10/13/14</a:t>
            </a:fld>
            <a:endParaRPr lang="en-US"/>
          </a:p>
        </p:txBody>
      </p:sp>
      <p:sp>
        <p:nvSpPr>
          <p:cNvPr id="6" name="Footer Placeholder 5"/>
          <p:cNvSpPr>
            <a:spLocks noGrp="1"/>
          </p:cNvSpPr>
          <p:nvPr>
            <p:ph type="ftr" sz="quarter" idx="11"/>
          </p:nvPr>
        </p:nvSpPr>
        <p:spPr/>
        <p:txBody>
          <a:bodyPr/>
          <a:lstStyle/>
          <a:p>
            <a:r>
              <a:rPr lang="en-US" smtClean="0"/>
              <a:t>© Droids Robotics, 2014, v.1.1 (Last edit: 9/22/2014)</a:t>
            </a:r>
            <a:endParaRPr lang="en-US"/>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2E8C7A8-0F65-1C4F-A564-3F4EADED0521}" type="datetime1">
              <a:rPr lang="en-US" smtClean="0"/>
              <a:t>10/13/14</a:t>
            </a:fld>
            <a:endParaRPr lang="en-US"/>
          </a:p>
        </p:txBody>
      </p:sp>
      <p:sp>
        <p:nvSpPr>
          <p:cNvPr id="8" name="Footer Placeholder 7"/>
          <p:cNvSpPr>
            <a:spLocks noGrp="1"/>
          </p:cNvSpPr>
          <p:nvPr>
            <p:ph type="ftr" sz="quarter" idx="11"/>
          </p:nvPr>
        </p:nvSpPr>
        <p:spPr/>
        <p:txBody>
          <a:bodyPr/>
          <a:lstStyle/>
          <a:p>
            <a:r>
              <a:rPr lang="en-US" smtClean="0"/>
              <a:t>© Droids Robotics, 2014, v.1.1 (Last edit: 9/22/2014)</a:t>
            </a:r>
            <a:endParaRPr lang="en-US"/>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05FB088-CA30-C540-B1DE-8FD88E9D189D}" type="datetime1">
              <a:rPr lang="en-US" smtClean="0"/>
              <a:t>10/13/14</a:t>
            </a:fld>
            <a:endParaRPr lang="en-US"/>
          </a:p>
        </p:txBody>
      </p:sp>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760B2E-D83D-7043-98FB-07AB50A24F3B}" type="datetime1">
              <a:rPr lang="en-US" smtClean="0"/>
              <a:t>10/13/14</a:t>
            </a:fld>
            <a:endParaRPr lang="en-US"/>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FFE220-B77A-9348-BFD9-0C527B06B024}" type="datetime1">
              <a:rPr lang="en-US" smtClean="0"/>
              <a:t>10/13/14</a:t>
            </a:fld>
            <a:endParaRPr lang="en-US"/>
          </a:p>
        </p:txBody>
      </p:sp>
      <p:sp>
        <p:nvSpPr>
          <p:cNvPr id="6" name="Footer Placeholder 5"/>
          <p:cNvSpPr>
            <a:spLocks noGrp="1"/>
          </p:cNvSpPr>
          <p:nvPr>
            <p:ph type="ftr" sz="quarter" idx="11"/>
          </p:nvPr>
        </p:nvSpPr>
        <p:spPr/>
        <p:txBody>
          <a:bodyPr/>
          <a:lstStyle/>
          <a:p>
            <a:r>
              <a:rPr lang="en-US" smtClean="0"/>
              <a:t>© Droids Robotics, 2014, v.1.1 (Last edit: 9/22/2014)</a:t>
            </a:r>
            <a:endParaRPr lang="en-US"/>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1A9A35-E090-A740-9261-1E4FDF46DA25}" type="datetime1">
              <a:rPr lang="en-US" smtClean="0"/>
              <a:t>10/13/14</a:t>
            </a:fld>
            <a:endParaRPr lang="en-US"/>
          </a:p>
        </p:txBody>
      </p:sp>
      <p:sp>
        <p:nvSpPr>
          <p:cNvPr id="6" name="Footer Placeholder 5"/>
          <p:cNvSpPr>
            <a:spLocks noGrp="1"/>
          </p:cNvSpPr>
          <p:nvPr>
            <p:ph type="ftr" sz="quarter" idx="11"/>
          </p:nvPr>
        </p:nvSpPr>
        <p:spPr/>
        <p:txBody>
          <a:bodyPr/>
          <a:lstStyle/>
          <a:p>
            <a:r>
              <a:rPr lang="en-US" smtClean="0"/>
              <a:t>© Droids Robotics, 2014, v.1.1 (Last edit: 9/22/2014)</a:t>
            </a:r>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86EAF677-B99A-E643-A34F-E4FC68891A05}" type="datetime1">
              <a:rPr lang="en-US" smtClean="0"/>
              <a:t>10/13/14</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smtClean="0"/>
              <a:t>© Droids Robotics, 2014, v.1.1 (Last edit: 9/22/2014)</a:t>
            </a:r>
            <a:endParaRPr 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7" name="Rectangle 6"/>
          <p:cNvSpPr/>
          <p:nvPr/>
        </p:nvSpPr>
        <p:spPr>
          <a:xfrm>
            <a:off x="9001124" y="0"/>
            <a:ext cx="142876" cy="1371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 Id="rId3" Type="http://schemas.openxmlformats.org/officeDocument/2006/relationships/image" Target="../media/image2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jpg"/><Relationship Id="rId5" Type="http://schemas.openxmlformats.org/officeDocument/2006/relationships/image" Target="../media/image15.png"/><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G"/><Relationship Id="rId3"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4" Type="http://schemas.microsoft.com/office/2007/relationships/hdphoto" Target="../media/hdphoto2.wdp"/><Relationship Id="rId5" Type="http://schemas.openxmlformats.org/officeDocument/2006/relationships/image" Target="../media/image44.emf"/><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39.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38.png"/><Relationship Id="rId5" Type="http://schemas.openxmlformats.org/officeDocument/2006/relationships/image" Target="../media/image32.emf"/><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4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4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slideLayout" Target="../slideLayouts/slideLayout2.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tags" Target="../tags/tag9.xml"/><Relationship Id="rId10" Type="http://schemas.openxmlformats.org/officeDocument/2006/relationships/tags" Target="../tags/tag10.xml"/></Relationships>
</file>

<file path=ppt/slides/_rels/slide58.xml.rels><?xml version="1.0" encoding="UTF-8" standalone="yes"?>
<Relationships xmlns="http://schemas.openxmlformats.org/package/2006/relationships"><Relationship Id="rId11" Type="http://schemas.openxmlformats.org/officeDocument/2006/relationships/tags" Target="../tags/tag25.xml"/><Relationship Id="rId12" Type="http://schemas.openxmlformats.org/officeDocument/2006/relationships/tags" Target="../tags/tag26.xml"/><Relationship Id="rId13" Type="http://schemas.openxmlformats.org/officeDocument/2006/relationships/tags" Target="../tags/tag27.xml"/><Relationship Id="rId14" Type="http://schemas.openxmlformats.org/officeDocument/2006/relationships/tags" Target="../tags/tag28.xml"/><Relationship Id="rId15" Type="http://schemas.openxmlformats.org/officeDocument/2006/relationships/tags" Target="../tags/tag29.xml"/><Relationship Id="rId16" Type="http://schemas.openxmlformats.org/officeDocument/2006/relationships/tags" Target="../tags/tag30.xml"/><Relationship Id="rId17" Type="http://schemas.openxmlformats.org/officeDocument/2006/relationships/tags" Target="../tags/tag31.xml"/><Relationship Id="rId18" Type="http://schemas.openxmlformats.org/officeDocument/2006/relationships/tags" Target="../tags/tag32.xml"/><Relationship Id="rId19" Type="http://schemas.openxmlformats.org/officeDocument/2006/relationships/slideLayout" Target="../slideLayouts/slideLayout2.xml"/><Relationship Id="rId1" Type="http://schemas.openxmlformats.org/officeDocument/2006/relationships/tags" Target="../tags/tag15.xml"/><Relationship Id="rId2" Type="http://schemas.openxmlformats.org/officeDocument/2006/relationships/tags" Target="../tags/tag16.xml"/><Relationship Id="rId3" Type="http://schemas.openxmlformats.org/officeDocument/2006/relationships/tags" Target="../tags/tag17.xml"/><Relationship Id="rId4" Type="http://schemas.openxmlformats.org/officeDocument/2006/relationships/tags" Target="../tags/tag18.xml"/><Relationship Id="rId5" Type="http://schemas.openxmlformats.org/officeDocument/2006/relationships/tags" Target="../tags/tag19.xml"/><Relationship Id="rId6" Type="http://schemas.openxmlformats.org/officeDocument/2006/relationships/tags" Target="../tags/tag20.xml"/><Relationship Id="rId7" Type="http://schemas.openxmlformats.org/officeDocument/2006/relationships/tags" Target="../tags/tag21.xml"/><Relationship Id="rId8" Type="http://schemas.openxmlformats.org/officeDocument/2006/relationships/tags" Target="../tags/tag22.xml"/><Relationship Id="rId9" Type="http://schemas.openxmlformats.org/officeDocument/2006/relationships/tags" Target="../tags/tag23.xml"/><Relationship Id="rId10" Type="http://schemas.openxmlformats.org/officeDocument/2006/relationships/tags" Target="../tags/tag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tags" Target="../tags/tag33.xml"/><Relationship Id="rId2" Type="http://schemas.openxmlformats.org/officeDocument/2006/relationships/tags" Target="../tags/tag34.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tags" Target="../tags/tag35.xml"/><Relationship Id="rId2" Type="http://schemas.openxmlformats.org/officeDocument/2006/relationships/tags" Target="../tags/tag3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1332" y="756043"/>
            <a:ext cx="7772400" cy="2747778"/>
          </a:xfrm>
        </p:spPr>
        <p:txBody>
          <a:bodyPr/>
          <a:lstStyle/>
          <a:p>
            <a:pPr algn="ctr"/>
            <a:r>
              <a:rPr lang="en-US" sz="5400" dirty="0" smtClean="0"/>
              <a:t>Programming your Ev3 in </a:t>
            </a:r>
            <a:r>
              <a:rPr lang="en-US" sz="6600" dirty="0" smtClean="0"/>
              <a:t/>
            </a:r>
            <a:br>
              <a:rPr lang="en-US" sz="6600" dirty="0" smtClean="0"/>
            </a:br>
            <a:r>
              <a:rPr lang="en-US" sz="5400" dirty="0" smtClean="0"/>
              <a:t>10 easy lessons</a:t>
            </a:r>
            <a:endParaRPr lang="en-US" sz="5400" dirty="0"/>
          </a:p>
        </p:txBody>
      </p:sp>
      <p:sp>
        <p:nvSpPr>
          <p:cNvPr id="7" name="TextBox 6"/>
          <p:cNvSpPr txBox="1"/>
          <p:nvPr/>
        </p:nvSpPr>
        <p:spPr>
          <a:xfrm>
            <a:off x="1302853" y="4055585"/>
            <a:ext cx="4750545" cy="954107"/>
          </a:xfrm>
          <a:prstGeom prst="rect">
            <a:avLst/>
          </a:prstGeom>
          <a:noFill/>
        </p:spPr>
        <p:txBody>
          <a:bodyPr wrap="square" rtlCol="0">
            <a:spAutoFit/>
          </a:bodyPr>
          <a:lstStyle/>
          <a:p>
            <a:r>
              <a:rPr lang="en-US" sz="2800" dirty="0" smtClean="0"/>
              <a:t>By</a:t>
            </a:r>
            <a:r>
              <a:rPr lang="en-US" sz="2800" dirty="0" smtClean="0"/>
              <a:t>: Droids Robotics</a:t>
            </a:r>
          </a:p>
          <a:p>
            <a:r>
              <a:rPr lang="en-US" sz="2800" dirty="0" smtClean="0"/>
              <a:t>www.ev3lessons.com</a:t>
            </a:r>
            <a:endParaRPr lang="en-US" sz="2800" dirty="0"/>
          </a:p>
        </p:txBody>
      </p:sp>
      <p:pic>
        <p:nvPicPr>
          <p:cNvPr id="3" name="Picture 2" descr="Droidslogo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6609" y="3985911"/>
            <a:ext cx="2395105" cy="2395105"/>
          </a:xfrm>
          <a:prstGeom prst="rect">
            <a:avLst/>
          </a:prstGeom>
        </p:spPr>
      </p:pic>
    </p:spTree>
    <p:extLst>
      <p:ext uri="{BB962C8B-B14F-4D97-AF65-F5344CB8AC3E}">
        <p14:creationId xmlns:p14="http://schemas.microsoft.com/office/powerpoint/2010/main" val="15597393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06070"/>
            <a:ext cx="8245475" cy="1371600"/>
          </a:xfrm>
        </p:spPr>
        <p:txBody>
          <a:bodyPr>
            <a:normAutofit/>
          </a:bodyPr>
          <a:lstStyle/>
          <a:p>
            <a:pPr algn="ctr"/>
            <a:r>
              <a:rPr lang="en-US" dirty="0" smtClean="0"/>
              <a:t>Section 2: MOVING STRAIGHT</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94854801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Move Straight</a:t>
            </a:r>
            <a:endParaRPr lang="en-US" dirty="0"/>
          </a:p>
        </p:txBody>
      </p:sp>
      <p:pic>
        <p:nvPicPr>
          <p:cNvPr id="5" name="Content Placeholder 4"/>
          <p:cNvPicPr>
            <a:picLocks noGrp="1" noChangeAspect="1"/>
          </p:cNvPicPr>
          <p:nvPr>
            <p:ph idx="1"/>
          </p:nvPr>
        </p:nvPicPr>
        <p:blipFill rotWithShape="1">
          <a:blip r:embed="rId2"/>
          <a:srcRect l="75313" t="34654" r="15" b="46506"/>
          <a:stretch/>
        </p:blipFill>
        <p:spPr>
          <a:xfrm>
            <a:off x="534141" y="3394921"/>
            <a:ext cx="2876594" cy="1371077"/>
          </a:xfrm>
        </p:spPr>
      </p:pic>
      <p:sp>
        <p:nvSpPr>
          <p:cNvPr id="3" name="TextBox 2"/>
          <p:cNvSpPr txBox="1"/>
          <p:nvPr/>
        </p:nvSpPr>
        <p:spPr>
          <a:xfrm>
            <a:off x="5115615" y="1963670"/>
            <a:ext cx="3540450" cy="2862323"/>
          </a:xfrm>
          <a:prstGeom prst="rect">
            <a:avLst/>
          </a:prstGeom>
          <a:noFill/>
        </p:spPr>
        <p:txBody>
          <a:bodyPr wrap="square" rtlCol="0">
            <a:spAutoFit/>
          </a:bodyPr>
          <a:lstStyle/>
          <a:p>
            <a:r>
              <a:rPr lang="en-US" dirty="0" smtClean="0"/>
              <a:t>STEP 1: Green Block Tab, Click and hold Move Steering and drag to programming area</a:t>
            </a:r>
          </a:p>
          <a:p>
            <a:endParaRPr lang="en-US" dirty="0" smtClean="0"/>
          </a:p>
          <a:p>
            <a:endParaRPr lang="en-US" dirty="0"/>
          </a:p>
          <a:p>
            <a:endParaRPr lang="en-US" dirty="0"/>
          </a:p>
          <a:p>
            <a:r>
              <a:rPr lang="en-US" dirty="0" smtClean="0"/>
              <a:t>STEP 2: Drop next to the Start Block (green arrow)</a:t>
            </a:r>
          </a:p>
          <a:p>
            <a:endParaRPr lang="en-US" dirty="0"/>
          </a:p>
          <a:p>
            <a:endParaRPr lang="en-US" dirty="0"/>
          </a:p>
        </p:txBody>
      </p:sp>
      <p:pic>
        <p:nvPicPr>
          <p:cNvPr id="9" name="Picture 8" descr="Screen Shot 2014-08-07 at 10.56.3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1873337"/>
            <a:ext cx="4552674" cy="1003923"/>
          </a:xfrm>
          <a:prstGeom prst="rect">
            <a:avLst/>
          </a:prstGeom>
        </p:spPr>
      </p:pic>
      <p:sp>
        <p:nvSpPr>
          <p:cNvPr id="10" name="Oval 9"/>
          <p:cNvSpPr/>
          <p:nvPr/>
        </p:nvSpPr>
        <p:spPr>
          <a:xfrm>
            <a:off x="1864339" y="2119953"/>
            <a:ext cx="652519" cy="722353"/>
          </a:xfrm>
          <a:prstGeom prst="ellipse">
            <a:avLst/>
          </a:prstGeom>
          <a:noFill/>
          <a:ln w="28575" cmpd="sng">
            <a:solidFill>
              <a:srgbClr val="D1282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4-08-07 at 11.05.1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634" y="3457098"/>
            <a:ext cx="2519409" cy="911276"/>
          </a:xfrm>
          <a:prstGeom prst="rect">
            <a:avLst/>
          </a:prstGeom>
        </p:spPr>
      </p:pic>
      <p:pic>
        <p:nvPicPr>
          <p:cNvPr id="16" name="Picture 15" descr="Screen Shot 2014-08-07 at 12.29.4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475" y="1008012"/>
            <a:ext cx="3987800" cy="495300"/>
          </a:xfrm>
          <a:prstGeom prst="rect">
            <a:avLst/>
          </a:prstGeom>
        </p:spPr>
      </p:pic>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0911018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dissolv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STEERING Block</a:t>
            </a:r>
            <a:endParaRPr lang="en-US" dirty="0"/>
          </a:p>
        </p:txBody>
      </p:sp>
      <p:pic>
        <p:nvPicPr>
          <p:cNvPr id="4" name="Content Placeholder 3"/>
          <p:cNvPicPr>
            <a:picLocks noGrp="1" noChangeAspect="1"/>
          </p:cNvPicPr>
          <p:nvPr>
            <p:ph idx="1"/>
          </p:nvPr>
        </p:nvPicPr>
        <p:blipFill rotWithShape="1">
          <a:blip r:embed="rId2"/>
          <a:srcRect t="10274" b="26868"/>
          <a:stretch/>
        </p:blipFill>
        <p:spPr>
          <a:xfrm>
            <a:off x="592916" y="1740272"/>
            <a:ext cx="8245474" cy="3460128"/>
          </a:xfrm>
          <a:prstGeom prst="rect">
            <a:avLst/>
          </a:prstGeom>
        </p:spPr>
      </p:pic>
      <p:sp>
        <p:nvSpPr>
          <p:cNvPr id="3" name="Rectangle 2"/>
          <p:cNvSpPr/>
          <p:nvPr/>
        </p:nvSpPr>
        <p:spPr>
          <a:xfrm>
            <a:off x="5516559" y="1638904"/>
            <a:ext cx="3216534" cy="12701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H="1" flipV="1">
            <a:off x="4908242" y="2058738"/>
            <a:ext cx="1537369" cy="50718"/>
          </a:xfrm>
          <a:prstGeom prst="line">
            <a:avLst/>
          </a:prstGeom>
          <a:ln>
            <a:solidFill>
              <a:srgbClr val="FF000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78587" y="5225605"/>
            <a:ext cx="2916945" cy="369332"/>
          </a:xfrm>
          <a:prstGeom prst="rect">
            <a:avLst/>
          </a:prstGeom>
          <a:solidFill>
            <a:srgbClr val="F5C201"/>
          </a:solidFill>
        </p:spPr>
        <p:txBody>
          <a:bodyPr wrap="square" rtlCol="0">
            <a:spAutoFit/>
          </a:bodyPr>
          <a:lstStyle/>
          <a:p>
            <a:pPr algn="ctr"/>
            <a:r>
              <a:rPr lang="en-US" dirty="0" smtClean="0"/>
              <a:t>Steering: Straight or turn</a:t>
            </a:r>
            <a:endParaRPr lang="en-US" dirty="0"/>
          </a:p>
        </p:txBody>
      </p:sp>
      <p:sp>
        <p:nvSpPr>
          <p:cNvPr id="9" name="TextBox 8"/>
          <p:cNvSpPr txBox="1"/>
          <p:nvPr/>
        </p:nvSpPr>
        <p:spPr>
          <a:xfrm>
            <a:off x="4052149" y="5212729"/>
            <a:ext cx="1958217" cy="369332"/>
          </a:xfrm>
          <a:prstGeom prst="rect">
            <a:avLst/>
          </a:prstGeom>
          <a:solidFill>
            <a:srgbClr val="F5C201"/>
          </a:solidFill>
        </p:spPr>
        <p:txBody>
          <a:bodyPr wrap="square" rtlCol="0">
            <a:spAutoFit/>
          </a:bodyPr>
          <a:lstStyle/>
          <a:p>
            <a:pPr algn="ctr"/>
            <a:r>
              <a:rPr lang="en-US" dirty="0" smtClean="0"/>
              <a:t>Power/Speed</a:t>
            </a:r>
            <a:endParaRPr lang="en-US" dirty="0"/>
          </a:p>
        </p:txBody>
      </p:sp>
      <p:sp>
        <p:nvSpPr>
          <p:cNvPr id="10" name="TextBox 9"/>
          <p:cNvSpPr txBox="1"/>
          <p:nvPr/>
        </p:nvSpPr>
        <p:spPr>
          <a:xfrm>
            <a:off x="6232343" y="5239505"/>
            <a:ext cx="2569940" cy="369332"/>
          </a:xfrm>
          <a:prstGeom prst="rect">
            <a:avLst/>
          </a:prstGeom>
          <a:solidFill>
            <a:srgbClr val="F5C201"/>
          </a:solidFill>
        </p:spPr>
        <p:txBody>
          <a:bodyPr wrap="square" rtlCol="0">
            <a:spAutoFit/>
          </a:bodyPr>
          <a:lstStyle/>
          <a:p>
            <a:pPr algn="ctr"/>
            <a:r>
              <a:rPr lang="en-US" dirty="0" smtClean="0"/>
              <a:t>Duration/Distance</a:t>
            </a:r>
            <a:endParaRPr lang="en-US" dirty="0"/>
          </a:p>
        </p:txBody>
      </p:sp>
      <p:sp>
        <p:nvSpPr>
          <p:cNvPr id="11" name="TextBox 10"/>
          <p:cNvSpPr txBox="1"/>
          <p:nvPr/>
        </p:nvSpPr>
        <p:spPr>
          <a:xfrm>
            <a:off x="193882" y="2946342"/>
            <a:ext cx="1231156" cy="646331"/>
          </a:xfrm>
          <a:prstGeom prst="rect">
            <a:avLst/>
          </a:prstGeom>
          <a:solidFill>
            <a:srgbClr val="F5C201"/>
          </a:solidFill>
        </p:spPr>
        <p:txBody>
          <a:bodyPr wrap="square" rtlCol="0">
            <a:spAutoFit/>
          </a:bodyPr>
          <a:lstStyle/>
          <a:p>
            <a:pPr algn="ctr"/>
            <a:r>
              <a:rPr lang="en-US" dirty="0" smtClean="0"/>
              <a:t>Mode of operation</a:t>
            </a:r>
            <a:endParaRPr lang="en-US" dirty="0"/>
          </a:p>
        </p:txBody>
      </p:sp>
      <p:sp>
        <p:nvSpPr>
          <p:cNvPr id="12" name="Oval 11"/>
          <p:cNvSpPr/>
          <p:nvPr/>
        </p:nvSpPr>
        <p:spPr>
          <a:xfrm>
            <a:off x="4090927" y="1733210"/>
            <a:ext cx="788233" cy="574200"/>
          </a:xfrm>
          <a:prstGeom prst="ellipse">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6627097" y="3336564"/>
            <a:ext cx="1263934" cy="657775"/>
          </a:xfrm>
          <a:prstGeom prst="rect">
            <a:avLst/>
          </a:prstGeom>
          <a:solidFill>
            <a:srgbClr val="F5C201"/>
          </a:solidFill>
        </p:spPr>
        <p:txBody>
          <a:bodyPr wrap="square" rtlCol="0">
            <a:spAutoFit/>
          </a:bodyPr>
          <a:lstStyle/>
          <a:p>
            <a:pPr algn="ctr"/>
            <a:r>
              <a:rPr lang="en-US" dirty="0" smtClean="0"/>
              <a:t>Brake/Coast</a:t>
            </a:r>
            <a:endParaRPr lang="en-US" dirty="0"/>
          </a:p>
        </p:txBody>
      </p:sp>
      <p:sp>
        <p:nvSpPr>
          <p:cNvPr id="5" name="Footer Placeholder 4"/>
          <p:cNvSpPr>
            <a:spLocks noGrp="1"/>
          </p:cNvSpPr>
          <p:nvPr>
            <p:ph type="ftr" sz="quarter" idx="11"/>
          </p:nvPr>
        </p:nvSpPr>
        <p:spPr/>
        <p:txBody>
          <a:bodyPr/>
          <a:lstStyle/>
          <a:p>
            <a:r>
              <a:rPr lang="en-US" smtClean="0"/>
              <a:t>© Droids Robotics, 2014, v.1.1 (Last edit: 9/22/2014)</a:t>
            </a:r>
            <a:endParaRPr lang="en-US"/>
          </a:p>
        </p:txBody>
      </p:sp>
      <p:grpSp>
        <p:nvGrpSpPr>
          <p:cNvPr id="21" name="Group 20"/>
          <p:cNvGrpSpPr/>
          <p:nvPr/>
        </p:nvGrpSpPr>
        <p:grpSpPr>
          <a:xfrm>
            <a:off x="6507213" y="1384746"/>
            <a:ext cx="1199001" cy="1371767"/>
            <a:chOff x="6507213" y="1384746"/>
            <a:chExt cx="1199001" cy="1371767"/>
          </a:xfrm>
        </p:grpSpPr>
        <p:grpSp>
          <p:nvGrpSpPr>
            <p:cNvPr id="14" name="Group 13"/>
            <p:cNvGrpSpPr/>
            <p:nvPr/>
          </p:nvGrpSpPr>
          <p:grpSpPr>
            <a:xfrm rot="5400000">
              <a:off x="6518630" y="1512901"/>
              <a:ext cx="1141996" cy="1164830"/>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20" name="TextBox 19"/>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spTree>
    <p:extLst>
      <p:ext uri="{BB962C8B-B14F-4D97-AF65-F5344CB8AC3E}">
        <p14:creationId xmlns:p14="http://schemas.microsoft.com/office/powerpoint/2010/main" val="343334719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NEGATIVE &amp; POSITIVE POWER: BACKWARD &amp; FORWARD</a:t>
            </a:r>
            <a:endParaRPr lang="en-US" dirty="0"/>
          </a:p>
        </p:txBody>
      </p:sp>
      <p:sp>
        <p:nvSpPr>
          <p:cNvPr id="2" name="Footer Placeholder 1"/>
          <p:cNvSpPr>
            <a:spLocks noGrp="1"/>
          </p:cNvSpPr>
          <p:nvPr>
            <p:ph type="ftr" sz="quarter" idx="11"/>
          </p:nvPr>
        </p:nvSpPr>
        <p:spPr/>
        <p:txBody>
          <a:bodyPr/>
          <a:lstStyle/>
          <a:p>
            <a:r>
              <a:rPr lang="en-US" smtClean="0"/>
              <a:t>© Droids Robotics, 2014, v.1.1 (Last edit: 9/22/2014)</a:t>
            </a:r>
            <a:endParaRPr lang="en-US"/>
          </a:p>
        </p:txBody>
      </p:sp>
      <p:pic>
        <p:nvPicPr>
          <p:cNvPr id="3" name="Picture 2"/>
          <p:cNvPicPr>
            <a:picLocks noChangeAspect="1"/>
          </p:cNvPicPr>
          <p:nvPr/>
        </p:nvPicPr>
        <p:blipFill>
          <a:blip r:embed="rId2"/>
          <a:stretch>
            <a:fillRect/>
          </a:stretch>
        </p:blipFill>
        <p:spPr>
          <a:xfrm rot="21027646" flipH="1">
            <a:off x="962153" y="1753697"/>
            <a:ext cx="5848090" cy="3750456"/>
          </a:xfrm>
          <a:prstGeom prst="rect">
            <a:avLst/>
          </a:prstGeom>
        </p:spPr>
      </p:pic>
      <p:sp>
        <p:nvSpPr>
          <p:cNvPr id="4" name="TextBox 3"/>
          <p:cNvSpPr txBox="1"/>
          <p:nvPr/>
        </p:nvSpPr>
        <p:spPr>
          <a:xfrm>
            <a:off x="4138140" y="2195039"/>
            <a:ext cx="2542120" cy="707886"/>
          </a:xfrm>
          <a:prstGeom prst="rect">
            <a:avLst/>
          </a:prstGeom>
          <a:noFill/>
        </p:spPr>
        <p:txBody>
          <a:bodyPr wrap="square" rtlCol="0">
            <a:spAutoFit/>
          </a:bodyPr>
          <a:lstStyle/>
          <a:p>
            <a:pPr algn="ctr"/>
            <a:r>
              <a:rPr lang="en-US" sz="2000" dirty="0" smtClean="0">
                <a:solidFill>
                  <a:srgbClr val="FF0000"/>
                </a:solidFill>
              </a:rPr>
              <a:t>Negative Power = Backwards</a:t>
            </a:r>
            <a:endParaRPr lang="en-US" sz="2000" dirty="0">
              <a:solidFill>
                <a:srgbClr val="FF0000"/>
              </a:solidFill>
            </a:endParaRPr>
          </a:p>
        </p:txBody>
      </p:sp>
      <p:sp>
        <p:nvSpPr>
          <p:cNvPr id="7" name="TextBox 6"/>
          <p:cNvSpPr txBox="1"/>
          <p:nvPr/>
        </p:nvSpPr>
        <p:spPr>
          <a:xfrm>
            <a:off x="7001159" y="5493664"/>
            <a:ext cx="1889177" cy="707886"/>
          </a:xfrm>
          <a:prstGeom prst="rect">
            <a:avLst/>
          </a:prstGeom>
          <a:noFill/>
          <a:ln>
            <a:noFill/>
          </a:ln>
        </p:spPr>
        <p:txBody>
          <a:bodyPr wrap="square" rtlCol="0">
            <a:spAutoFit/>
          </a:bodyPr>
          <a:lstStyle/>
          <a:p>
            <a:pPr algn="ctr"/>
            <a:r>
              <a:rPr lang="en-US" sz="2000" dirty="0" smtClean="0">
                <a:solidFill>
                  <a:srgbClr val="00B900"/>
                </a:solidFill>
              </a:rPr>
              <a:t>Positive Power = Forward</a:t>
            </a:r>
            <a:endParaRPr lang="en-US" sz="2000" dirty="0">
              <a:solidFill>
                <a:srgbClr val="00B900"/>
              </a:solidFill>
            </a:endParaRPr>
          </a:p>
        </p:txBody>
      </p:sp>
      <p:sp>
        <p:nvSpPr>
          <p:cNvPr id="8" name="Curved Right Arrow 7"/>
          <p:cNvSpPr/>
          <p:nvPr/>
        </p:nvSpPr>
        <p:spPr>
          <a:xfrm flipH="1">
            <a:off x="6312276" y="2839079"/>
            <a:ext cx="1594462" cy="3008528"/>
          </a:xfrm>
          <a:prstGeom prst="curvedRightArrow">
            <a:avLst>
              <a:gd name="adj1" fmla="val 3481"/>
              <a:gd name="adj2" fmla="val 30112"/>
              <a:gd name="adj3" fmla="val 25000"/>
            </a:avLst>
          </a:prstGeom>
          <a:solidFill>
            <a:srgbClr val="00B900"/>
          </a:solidFill>
          <a:ln>
            <a:solidFill>
              <a:srgbClr val="00B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flipH="1" flipV="1">
            <a:off x="6390356" y="3099854"/>
            <a:ext cx="1173415" cy="2128070"/>
          </a:xfrm>
          <a:prstGeom prst="curvedRightArrow">
            <a:avLst>
              <a:gd name="adj1" fmla="val 3481"/>
              <a:gd name="adj2" fmla="val 45822"/>
              <a:gd name="adj3" fmla="val 25000"/>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867730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Move Straight (3 SECONDS)</a:t>
            </a:r>
            <a:endParaRPr lang="en-US" dirty="0"/>
          </a:p>
        </p:txBody>
      </p:sp>
      <p:pic>
        <p:nvPicPr>
          <p:cNvPr id="6" name="Picture 5" descr="cYe8ZOwCkOQ8qFYjFHcssZvIxYReepNrvHOdvHnFdMc.png"/>
          <p:cNvPicPr>
            <a:picLocks noChangeAspect="1"/>
          </p:cNvPicPr>
          <p:nvPr/>
        </p:nvPicPr>
        <p:blipFill rotWithShape="1">
          <a:blip r:embed="rId2">
            <a:extLst>
              <a:ext uri="{28A0092B-C50C-407E-A947-70E740481C1C}">
                <a14:useLocalDpi xmlns:a14="http://schemas.microsoft.com/office/drawing/2010/main" val="0"/>
              </a:ext>
            </a:extLst>
          </a:blip>
          <a:srcRect l="26557"/>
          <a:stretch/>
        </p:blipFill>
        <p:spPr>
          <a:xfrm>
            <a:off x="2792750" y="1846041"/>
            <a:ext cx="1752623" cy="1020385"/>
          </a:xfrm>
          <a:prstGeom prst="rect">
            <a:avLst/>
          </a:prstGeom>
        </p:spPr>
      </p:pic>
      <p:sp>
        <p:nvSpPr>
          <p:cNvPr id="3" name="TextBox 2"/>
          <p:cNvSpPr txBox="1"/>
          <p:nvPr/>
        </p:nvSpPr>
        <p:spPr>
          <a:xfrm>
            <a:off x="5115615" y="1614650"/>
            <a:ext cx="3540450" cy="3970318"/>
          </a:xfrm>
          <a:prstGeom prst="rect">
            <a:avLst/>
          </a:prstGeom>
          <a:noFill/>
        </p:spPr>
        <p:txBody>
          <a:bodyPr wrap="square" rtlCol="0">
            <a:spAutoFit/>
          </a:bodyPr>
          <a:lstStyle/>
          <a:p>
            <a:r>
              <a:rPr lang="en-US" dirty="0" smtClean="0">
                <a:solidFill>
                  <a:schemeClr val="bg2"/>
                </a:solidFill>
              </a:rPr>
              <a:t>STEP 1: Green Block Tab, Click and hold Move Steering and drag to programming area</a:t>
            </a:r>
          </a:p>
          <a:p>
            <a:endParaRPr lang="en-US" dirty="0">
              <a:solidFill>
                <a:schemeClr val="bg2"/>
              </a:solidFill>
            </a:endParaRPr>
          </a:p>
          <a:p>
            <a:r>
              <a:rPr lang="en-US" dirty="0" smtClean="0">
                <a:solidFill>
                  <a:schemeClr val="bg2"/>
                </a:solidFill>
              </a:rPr>
              <a:t>STEP 2: Drop next to the Start Block (green arrow)</a:t>
            </a:r>
          </a:p>
          <a:p>
            <a:endParaRPr lang="en-US" dirty="0"/>
          </a:p>
          <a:p>
            <a:r>
              <a:rPr lang="en-US" dirty="0" smtClean="0"/>
              <a:t>STEP 3: Select Options. Move “3 Seconds”</a:t>
            </a:r>
          </a:p>
          <a:p>
            <a:endParaRPr lang="en-US" dirty="0"/>
          </a:p>
          <a:p>
            <a:r>
              <a:rPr lang="en-US" dirty="0" smtClean="0"/>
              <a:t>STEP 4: Connect USB cable to EV3 and Laptop.</a:t>
            </a:r>
          </a:p>
          <a:p>
            <a:endParaRPr lang="en-US" dirty="0"/>
          </a:p>
          <a:p>
            <a:r>
              <a:rPr lang="en-US" dirty="0" smtClean="0"/>
              <a:t> STEP 5: Download to EV3</a:t>
            </a:r>
            <a:endParaRPr lang="en-US" dirty="0"/>
          </a:p>
        </p:txBody>
      </p:sp>
      <p:pic>
        <p:nvPicPr>
          <p:cNvPr id="7" name="Picture 6" descr="Screen Shot 2014-08-07 at 10.54.27 AM.png"/>
          <p:cNvPicPr>
            <a:picLocks noChangeAspect="1"/>
          </p:cNvPicPr>
          <p:nvPr/>
        </p:nvPicPr>
        <p:blipFill rotWithShape="1">
          <a:blip r:embed="rId3">
            <a:extLst>
              <a:ext uri="{28A0092B-C50C-407E-A947-70E740481C1C}">
                <a14:useLocalDpi xmlns:a14="http://schemas.microsoft.com/office/drawing/2010/main" val="0"/>
              </a:ext>
            </a:extLst>
          </a:blip>
          <a:srcRect r="2206" b="8019"/>
          <a:stretch/>
        </p:blipFill>
        <p:spPr>
          <a:xfrm>
            <a:off x="200140" y="4920960"/>
            <a:ext cx="4645054" cy="1565334"/>
          </a:xfrm>
          <a:prstGeom prst="rect">
            <a:avLst/>
          </a:prstGeom>
        </p:spPr>
      </p:pic>
      <p:pic>
        <p:nvPicPr>
          <p:cNvPr id="11" name="Picture 10" descr="Screen Shot 2014-08-07 at 10.59.5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316" y="1846041"/>
            <a:ext cx="1322170" cy="1165162"/>
          </a:xfrm>
          <a:prstGeom prst="rect">
            <a:avLst/>
          </a:prstGeom>
        </p:spPr>
      </p:pic>
      <p:sp>
        <p:nvSpPr>
          <p:cNvPr id="12" name="Oval 11"/>
          <p:cNvSpPr/>
          <p:nvPr/>
        </p:nvSpPr>
        <p:spPr>
          <a:xfrm>
            <a:off x="448342" y="2249207"/>
            <a:ext cx="1496964" cy="364372"/>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763002" y="2307937"/>
            <a:ext cx="270663" cy="558489"/>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35627" y="5237584"/>
            <a:ext cx="509567" cy="437247"/>
          </a:xfrm>
          <a:prstGeom prst="rect">
            <a:avLst/>
          </a:prstGeom>
          <a:noFill/>
          <a:ln w="28575" cmpd="sng">
            <a:solidFill>
              <a:srgbClr val="D1282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17" name="Straight Arrow Connector 16"/>
          <p:cNvCxnSpPr>
            <a:stCxn id="11" idx="3"/>
          </p:cNvCxnSpPr>
          <p:nvPr/>
        </p:nvCxnSpPr>
        <p:spPr>
          <a:xfrm>
            <a:off x="1848486" y="2428622"/>
            <a:ext cx="1089676" cy="18495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rotWithShape="1">
          <a:blip r:embed="rId5"/>
          <a:srcRect r="41895"/>
          <a:stretch/>
        </p:blipFill>
        <p:spPr>
          <a:xfrm>
            <a:off x="526316" y="3110190"/>
            <a:ext cx="1689876" cy="1752600"/>
          </a:xfrm>
          <a:prstGeom prst="rect">
            <a:avLst/>
          </a:prstGeom>
        </p:spPr>
      </p:pic>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6365921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Straight: Seconds vs. degrees vs. rotations</a:t>
            </a:r>
            <a:endParaRPr lang="en-US" dirty="0"/>
          </a:p>
        </p:txBody>
      </p:sp>
      <p:sp>
        <p:nvSpPr>
          <p:cNvPr id="3" name="Content Placeholder 2"/>
          <p:cNvSpPr>
            <a:spLocks noGrp="1"/>
          </p:cNvSpPr>
          <p:nvPr>
            <p:ph idx="1"/>
          </p:nvPr>
        </p:nvSpPr>
        <p:spPr>
          <a:xfrm>
            <a:off x="457200" y="1752600"/>
            <a:ext cx="4555958" cy="4373563"/>
          </a:xfrm>
        </p:spPr>
        <p:txBody>
          <a:bodyPr>
            <a:normAutofit fontScale="92500" lnSpcReduction="20000"/>
          </a:bodyPr>
          <a:lstStyle/>
          <a:p>
            <a:r>
              <a:rPr lang="en-US" dirty="0" smtClean="0"/>
              <a:t>CHALLENGE: Move your robot forward from the start line to the finish line (1) and back to the start (2).</a:t>
            </a:r>
          </a:p>
          <a:p>
            <a:r>
              <a:rPr lang="en-US" dirty="0" smtClean="0"/>
              <a:t>Try: Select SECONDS, DEGREES or ROTATIONS</a:t>
            </a:r>
          </a:p>
          <a:p>
            <a:r>
              <a:rPr lang="en-US" dirty="0" smtClean="0"/>
              <a:t>Try: Different speeds</a:t>
            </a:r>
            <a:endParaRPr lang="en-US" sz="2800" dirty="0">
              <a:solidFill>
                <a:srgbClr val="3366FF"/>
              </a:solidFill>
            </a:endParaRPr>
          </a:p>
          <a:p>
            <a:pPr algn="ctr"/>
            <a:r>
              <a:rPr lang="en-US" sz="2800" dirty="0" smtClean="0">
                <a:solidFill>
                  <a:srgbClr val="3366FF"/>
                </a:solidFill>
              </a:rPr>
              <a:t>What are some advantages or disadvantages of using each one?</a:t>
            </a:r>
          </a:p>
          <a:p>
            <a:pPr algn="ctr"/>
            <a:r>
              <a:rPr lang="en-US" sz="2800" dirty="0" smtClean="0">
                <a:solidFill>
                  <a:srgbClr val="3366FF"/>
                </a:solidFill>
              </a:rPr>
              <a:t>Did you have to do a lot of guess and check to reach the line?</a:t>
            </a:r>
          </a:p>
          <a:p>
            <a:endParaRPr lang="en-US" dirty="0"/>
          </a:p>
        </p:txBody>
      </p:sp>
      <p:cxnSp>
        <p:nvCxnSpPr>
          <p:cNvPr id="5" name="Straight Connector 4"/>
          <p:cNvCxnSpPr/>
          <p:nvPr/>
        </p:nvCxnSpPr>
        <p:spPr>
          <a:xfrm flipH="1">
            <a:off x="5775158" y="1871579"/>
            <a:ext cx="2540000" cy="0"/>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5775158" y="5558588"/>
            <a:ext cx="2540000"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015789" y="2072105"/>
            <a:ext cx="0" cy="3355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8152064" y="2072105"/>
            <a:ext cx="0" cy="3355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561263" y="3449053"/>
            <a:ext cx="307474" cy="369332"/>
          </a:xfrm>
          <a:prstGeom prst="rect">
            <a:avLst/>
          </a:prstGeom>
          <a:noFill/>
        </p:spPr>
        <p:txBody>
          <a:bodyPr wrap="square" rtlCol="0">
            <a:spAutoFit/>
          </a:bodyPr>
          <a:lstStyle/>
          <a:p>
            <a:r>
              <a:rPr lang="en-US" dirty="0" smtClean="0"/>
              <a:t>1</a:t>
            </a:r>
            <a:endParaRPr lang="en-US" dirty="0"/>
          </a:p>
        </p:txBody>
      </p:sp>
      <p:sp>
        <p:nvSpPr>
          <p:cNvPr id="17" name="TextBox 16"/>
          <p:cNvSpPr txBox="1"/>
          <p:nvPr/>
        </p:nvSpPr>
        <p:spPr>
          <a:xfrm>
            <a:off x="8275053" y="3601453"/>
            <a:ext cx="307474" cy="369332"/>
          </a:xfrm>
          <a:prstGeom prst="rect">
            <a:avLst/>
          </a:prstGeom>
          <a:noFill/>
        </p:spPr>
        <p:txBody>
          <a:bodyPr wrap="square" rtlCol="0">
            <a:spAutoFit/>
          </a:bodyPr>
          <a:lstStyle/>
          <a:p>
            <a:r>
              <a:rPr lang="en-US" dirty="0" smtClean="0"/>
              <a:t>2</a:t>
            </a:r>
            <a:endParaRPr lang="en-US" dirty="0"/>
          </a:p>
        </p:txBody>
      </p:sp>
      <p:sp>
        <p:nvSpPr>
          <p:cNvPr id="4" name="TextBox 3"/>
          <p:cNvSpPr txBox="1"/>
          <p:nvPr/>
        </p:nvSpPr>
        <p:spPr>
          <a:xfrm>
            <a:off x="5679774" y="1434399"/>
            <a:ext cx="941296" cy="369332"/>
          </a:xfrm>
          <a:prstGeom prst="rect">
            <a:avLst/>
          </a:prstGeom>
          <a:noFill/>
        </p:spPr>
        <p:txBody>
          <a:bodyPr wrap="none" rtlCol="0">
            <a:spAutoFit/>
          </a:bodyPr>
          <a:lstStyle/>
          <a:p>
            <a:r>
              <a:rPr lang="en-US" dirty="0" smtClean="0"/>
              <a:t>FINISH</a:t>
            </a:r>
            <a:endParaRPr lang="en-US" dirty="0"/>
          </a:p>
        </p:txBody>
      </p:sp>
      <p:sp>
        <p:nvSpPr>
          <p:cNvPr id="12" name="TextBox 11"/>
          <p:cNvSpPr txBox="1"/>
          <p:nvPr/>
        </p:nvSpPr>
        <p:spPr>
          <a:xfrm>
            <a:off x="5679774" y="5744877"/>
            <a:ext cx="915823" cy="369332"/>
          </a:xfrm>
          <a:prstGeom prst="rect">
            <a:avLst/>
          </a:prstGeom>
          <a:noFill/>
        </p:spPr>
        <p:txBody>
          <a:bodyPr wrap="none" rtlCol="0">
            <a:spAutoFit/>
          </a:bodyPr>
          <a:lstStyle/>
          <a:p>
            <a:r>
              <a:rPr lang="en-US" dirty="0" smtClean="0"/>
              <a:t>START</a:t>
            </a:r>
            <a:endParaRPr lang="en-US" dirty="0"/>
          </a:p>
        </p:txBody>
      </p:sp>
      <p:sp>
        <p:nvSpPr>
          <p:cNvPr id="8" name="Footer Placeholder 7"/>
          <p:cNvSpPr>
            <a:spLocks noGrp="1"/>
          </p:cNvSpPr>
          <p:nvPr>
            <p:ph type="ftr" sz="quarter" idx="11"/>
          </p:nvPr>
        </p:nvSpPr>
        <p:spPr/>
        <p:txBody>
          <a:bodyPr/>
          <a:lstStyle/>
          <a:p>
            <a:r>
              <a:rPr lang="en-US" smtClean="0"/>
              <a:t>© Droids Robotics, 2014, v.1.1 (Last edit: 9/22/2014)</a:t>
            </a:r>
            <a:endParaRPr lang="en-US"/>
          </a:p>
        </p:txBody>
      </p:sp>
      <p:grpSp>
        <p:nvGrpSpPr>
          <p:cNvPr id="14" name="Group 13"/>
          <p:cNvGrpSpPr/>
          <p:nvPr/>
        </p:nvGrpSpPr>
        <p:grpSpPr>
          <a:xfrm rot="16200000">
            <a:off x="6667610" y="5405934"/>
            <a:ext cx="1053186" cy="1120696"/>
            <a:chOff x="6507213" y="1268447"/>
            <a:chExt cx="1199001" cy="1488066"/>
          </a:xfrm>
        </p:grpSpPr>
        <p:grpSp>
          <p:nvGrpSpPr>
            <p:cNvPr id="15" name="Group 14"/>
            <p:cNvGrpSpPr/>
            <p:nvPr/>
          </p:nvGrpSpPr>
          <p:grpSpPr>
            <a:xfrm rot="5400000">
              <a:off x="6518630" y="1512901"/>
              <a:ext cx="1141996" cy="1164830"/>
              <a:chOff x="6310708" y="2223671"/>
              <a:chExt cx="809489" cy="898563"/>
            </a:xfrm>
          </p:grpSpPr>
          <p:sp>
            <p:nvSpPr>
              <p:cNvPr id="20" name="Rounded Rectangle 19"/>
              <p:cNvSpPr/>
              <p:nvPr/>
            </p:nvSpPr>
            <p:spPr>
              <a:xfrm>
                <a:off x="6451829"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2" name="Rounded Rectangle 21"/>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3" name="Oval 22"/>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7216810" y="1268447"/>
              <a:ext cx="465620" cy="369332"/>
            </a:xfrm>
            <a:prstGeom prst="rect">
              <a:avLst/>
            </a:prstGeom>
            <a:noFill/>
          </p:spPr>
          <p:txBody>
            <a:bodyPr wrap="square" rtlCol="0">
              <a:spAutoFit/>
            </a:bodyPr>
            <a:lstStyle/>
            <a:p>
              <a:r>
                <a:rPr lang="en-US" dirty="0" smtClean="0"/>
                <a:t>B</a:t>
              </a:r>
              <a:endParaRPr lang="en-US" dirty="0"/>
            </a:p>
          </p:txBody>
        </p:sp>
        <p:sp>
          <p:nvSpPr>
            <p:cNvPr id="19" name="TextBox 18"/>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spTree>
    <p:extLst>
      <p:ext uri="{BB962C8B-B14F-4D97-AF65-F5344CB8AC3E}">
        <p14:creationId xmlns:p14="http://schemas.microsoft.com/office/powerpoint/2010/main" val="2210817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6208E-6 -4.85886E-6 L -0.00017 -0.52591 " pathEditMode="relative" rAng="0" ptsTypes="AA">
                                      <p:cBhvr>
                                        <p:cTn id="6" dur="2000" fill="hold"/>
                                        <p:tgtEl>
                                          <p:spTgt spid="14"/>
                                        </p:tgtEl>
                                        <p:attrNameLst>
                                          <p:attrName>ppt_x</p:attrName>
                                          <p:attrName>ppt_y</p:attrName>
                                        </p:attrNameLst>
                                      </p:cBhvr>
                                      <p:rCtr x="-17" y="-2630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18 -0.52592 L 4.43634E-6 3.76677E-6 " pathEditMode="relative" rAng="0" ptsTypes="AA">
                                      <p:cBhvr>
                                        <p:cTn id="10" dur="2000" fill="hold"/>
                                        <p:tgtEl>
                                          <p:spTgt spid="14"/>
                                        </p:tgtEl>
                                        <p:attrNameLst>
                                          <p:attrName>ppt_x</p:attrName>
                                          <p:attrName>ppt_y</p:attrName>
                                        </p:attrNameLst>
                                      </p:cBhvr>
                                      <p:rCtr x="0" y="262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STRAIGHT CHALLENGE – PART 1 SUMMARY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02692381"/>
              </p:ext>
            </p:extLst>
          </p:nvPr>
        </p:nvGraphicFramePr>
        <p:xfrm>
          <a:off x="457199" y="1752600"/>
          <a:ext cx="8166498" cy="4682530"/>
        </p:xfrm>
        <a:graphic>
          <a:graphicData uri="http://schemas.openxmlformats.org/drawingml/2006/table">
            <a:tbl>
              <a:tblPr firstRow="1" bandRow="1">
                <a:tableStyleId>{5C22544A-7EE6-4342-B048-85BDC9FD1C3A}</a:tableStyleId>
              </a:tblPr>
              <a:tblGrid>
                <a:gridCol w="1972235"/>
                <a:gridCol w="1972235"/>
                <a:gridCol w="1972235"/>
                <a:gridCol w="2249793"/>
              </a:tblGrid>
              <a:tr h="936506">
                <a:tc>
                  <a:txBody>
                    <a:bodyPr/>
                    <a:lstStyle/>
                    <a:p>
                      <a:r>
                        <a:rPr lang="en-US" sz="2800" dirty="0" smtClean="0">
                          <a:solidFill>
                            <a:srgbClr val="000000"/>
                          </a:solidFill>
                        </a:rPr>
                        <a:t>TEAMS</a:t>
                      </a:r>
                      <a:endParaRPr lang="en-US" sz="2800" dirty="0">
                        <a:solidFill>
                          <a:srgbClr val="000000"/>
                        </a:solidFill>
                      </a:endParaRPr>
                    </a:p>
                  </a:txBody>
                  <a:tcPr>
                    <a:solidFill>
                      <a:srgbClr val="FFFF00"/>
                    </a:solidFill>
                  </a:tcPr>
                </a:tc>
                <a:tc>
                  <a:txBody>
                    <a:bodyPr/>
                    <a:lstStyle/>
                    <a:p>
                      <a:r>
                        <a:rPr lang="en-US" sz="2800" dirty="0" smtClean="0">
                          <a:solidFill>
                            <a:srgbClr val="000000"/>
                          </a:solidFill>
                        </a:rPr>
                        <a:t>SECONDS</a:t>
                      </a:r>
                      <a:endParaRPr lang="en-US" sz="2800" dirty="0">
                        <a:solidFill>
                          <a:srgbClr val="000000"/>
                        </a:solidFill>
                      </a:endParaRPr>
                    </a:p>
                  </a:txBody>
                  <a:tcPr>
                    <a:solidFill>
                      <a:srgbClr val="FFFF00"/>
                    </a:solidFill>
                  </a:tcPr>
                </a:tc>
                <a:tc>
                  <a:txBody>
                    <a:bodyPr/>
                    <a:lstStyle/>
                    <a:p>
                      <a:r>
                        <a:rPr lang="en-US" sz="2800" dirty="0" smtClean="0">
                          <a:solidFill>
                            <a:srgbClr val="000000"/>
                          </a:solidFill>
                        </a:rPr>
                        <a:t>DEGREES</a:t>
                      </a:r>
                      <a:endParaRPr lang="en-US" sz="2800" dirty="0">
                        <a:solidFill>
                          <a:srgbClr val="000000"/>
                        </a:solidFill>
                      </a:endParaRPr>
                    </a:p>
                  </a:txBody>
                  <a:tcPr>
                    <a:solidFill>
                      <a:srgbClr val="FFFF00"/>
                    </a:solidFill>
                  </a:tcPr>
                </a:tc>
                <a:tc>
                  <a:txBody>
                    <a:bodyPr/>
                    <a:lstStyle/>
                    <a:p>
                      <a:r>
                        <a:rPr lang="en-US" sz="2800" dirty="0" smtClean="0">
                          <a:solidFill>
                            <a:srgbClr val="000000"/>
                          </a:solidFill>
                        </a:rPr>
                        <a:t>ROTATIONS</a:t>
                      </a:r>
                      <a:endParaRPr lang="en-US" sz="2800" dirty="0">
                        <a:solidFill>
                          <a:srgbClr val="000000"/>
                        </a:solidFill>
                      </a:endParaRPr>
                    </a:p>
                  </a:txBody>
                  <a:tcPr>
                    <a:solidFill>
                      <a:srgbClr val="FFFF00"/>
                    </a:solidFill>
                  </a:tcPr>
                </a:tc>
              </a:tr>
              <a:tr h="936506">
                <a:tc>
                  <a:txBody>
                    <a:bodyPr/>
                    <a:lstStyle/>
                    <a:p>
                      <a:r>
                        <a:rPr lang="en-US" sz="2800" dirty="0" smtClean="0"/>
                        <a:t>Team 1</a:t>
                      </a:r>
                      <a:endParaRPr lang="en-US" sz="2800" dirty="0"/>
                    </a:p>
                  </a:txBody>
                  <a:tcPr>
                    <a:solidFill>
                      <a:srgbClr val="FF6600"/>
                    </a:solidFill>
                  </a:tcPr>
                </a:tc>
                <a:tc>
                  <a:txBody>
                    <a:bodyPr/>
                    <a:lstStyle/>
                    <a:p>
                      <a:endParaRPr lang="en-US" sz="2800" dirty="0"/>
                    </a:p>
                  </a:txBody>
                  <a:tcPr>
                    <a:solidFill>
                      <a:srgbClr val="FF6600"/>
                    </a:solidFill>
                  </a:tcPr>
                </a:tc>
                <a:tc>
                  <a:txBody>
                    <a:bodyPr/>
                    <a:lstStyle/>
                    <a:p>
                      <a:endParaRPr lang="en-US" sz="2800" dirty="0"/>
                    </a:p>
                  </a:txBody>
                  <a:tcPr>
                    <a:solidFill>
                      <a:srgbClr val="FF6600"/>
                    </a:solidFill>
                  </a:tcPr>
                </a:tc>
                <a:tc>
                  <a:txBody>
                    <a:bodyPr/>
                    <a:lstStyle/>
                    <a:p>
                      <a:endParaRPr lang="en-US" sz="2800" dirty="0"/>
                    </a:p>
                  </a:txBody>
                  <a:tcPr>
                    <a:solidFill>
                      <a:srgbClr val="FF6600"/>
                    </a:solidFill>
                  </a:tcPr>
                </a:tc>
              </a:tr>
              <a:tr h="936506">
                <a:tc>
                  <a:txBody>
                    <a:bodyPr/>
                    <a:lstStyle/>
                    <a:p>
                      <a:r>
                        <a:rPr lang="en-US" sz="2800" dirty="0" smtClean="0"/>
                        <a:t>Team 2</a:t>
                      </a:r>
                      <a:endParaRPr lang="en-US" sz="2800" dirty="0"/>
                    </a:p>
                  </a:txBody>
                  <a:tcPr>
                    <a:solidFill>
                      <a:srgbClr val="0000FF"/>
                    </a:solidFill>
                  </a:tcPr>
                </a:tc>
                <a:tc>
                  <a:txBody>
                    <a:bodyPr/>
                    <a:lstStyle/>
                    <a:p>
                      <a:endParaRPr lang="en-US" sz="2800" dirty="0"/>
                    </a:p>
                  </a:txBody>
                  <a:tcPr>
                    <a:solidFill>
                      <a:srgbClr val="0000FF"/>
                    </a:solidFill>
                  </a:tcPr>
                </a:tc>
                <a:tc>
                  <a:txBody>
                    <a:bodyPr/>
                    <a:lstStyle/>
                    <a:p>
                      <a:endParaRPr lang="en-US" sz="2800" dirty="0"/>
                    </a:p>
                  </a:txBody>
                  <a:tcPr>
                    <a:solidFill>
                      <a:srgbClr val="0000FF"/>
                    </a:solidFill>
                  </a:tcPr>
                </a:tc>
                <a:tc>
                  <a:txBody>
                    <a:bodyPr/>
                    <a:lstStyle/>
                    <a:p>
                      <a:endParaRPr lang="en-US" sz="2800" dirty="0"/>
                    </a:p>
                  </a:txBody>
                  <a:tcPr>
                    <a:solidFill>
                      <a:srgbClr val="0000FF"/>
                    </a:solidFill>
                  </a:tcPr>
                </a:tc>
              </a:tr>
              <a:tr h="936506">
                <a:tc>
                  <a:txBody>
                    <a:bodyPr/>
                    <a:lstStyle/>
                    <a:p>
                      <a:r>
                        <a:rPr lang="en-US" sz="2800" dirty="0" smtClean="0"/>
                        <a:t>Team 3</a:t>
                      </a:r>
                      <a:endParaRPr lang="en-US" sz="2800" dirty="0"/>
                    </a:p>
                  </a:txBody>
                  <a:tcPr>
                    <a:solidFill>
                      <a:srgbClr val="FF0000"/>
                    </a:solidFill>
                  </a:tcPr>
                </a:tc>
                <a:tc>
                  <a:txBody>
                    <a:bodyPr/>
                    <a:lstStyle/>
                    <a:p>
                      <a:endParaRPr lang="en-US" sz="2800" dirty="0"/>
                    </a:p>
                  </a:txBody>
                  <a:tcPr>
                    <a:solidFill>
                      <a:srgbClr val="FF0000"/>
                    </a:solidFill>
                  </a:tcPr>
                </a:tc>
                <a:tc>
                  <a:txBody>
                    <a:bodyPr/>
                    <a:lstStyle/>
                    <a:p>
                      <a:endParaRPr lang="en-US" sz="2800"/>
                    </a:p>
                  </a:txBody>
                  <a:tcPr>
                    <a:solidFill>
                      <a:srgbClr val="FF0000"/>
                    </a:solidFill>
                  </a:tcPr>
                </a:tc>
                <a:tc>
                  <a:txBody>
                    <a:bodyPr/>
                    <a:lstStyle/>
                    <a:p>
                      <a:endParaRPr lang="en-US" sz="2800" dirty="0"/>
                    </a:p>
                  </a:txBody>
                  <a:tcPr>
                    <a:solidFill>
                      <a:srgbClr val="FF0000"/>
                    </a:solidFill>
                  </a:tcPr>
                </a:tc>
              </a:tr>
              <a:tr h="936506">
                <a:tc>
                  <a:txBody>
                    <a:bodyPr/>
                    <a:lstStyle/>
                    <a:p>
                      <a:r>
                        <a:rPr lang="en-US" sz="2800" dirty="0" smtClean="0"/>
                        <a:t>Team 4</a:t>
                      </a:r>
                      <a:endParaRPr lang="en-US" sz="2800" dirty="0"/>
                    </a:p>
                  </a:txBody>
                  <a:tcPr>
                    <a:solidFill>
                      <a:srgbClr val="008000"/>
                    </a:solidFill>
                  </a:tcPr>
                </a:tc>
                <a:tc>
                  <a:txBody>
                    <a:bodyPr/>
                    <a:lstStyle/>
                    <a:p>
                      <a:endParaRPr lang="en-US" sz="2800" dirty="0"/>
                    </a:p>
                  </a:txBody>
                  <a:tcPr>
                    <a:solidFill>
                      <a:srgbClr val="008000"/>
                    </a:solidFill>
                  </a:tcPr>
                </a:tc>
                <a:tc>
                  <a:txBody>
                    <a:bodyPr/>
                    <a:lstStyle/>
                    <a:p>
                      <a:endParaRPr lang="en-US" sz="2800" dirty="0"/>
                    </a:p>
                  </a:txBody>
                  <a:tcPr>
                    <a:solidFill>
                      <a:srgbClr val="008000"/>
                    </a:solidFill>
                  </a:tcPr>
                </a:tc>
                <a:tc>
                  <a:txBody>
                    <a:bodyPr/>
                    <a:lstStyle/>
                    <a:p>
                      <a:endParaRPr lang="en-US" sz="2800" dirty="0"/>
                    </a:p>
                  </a:txBody>
                  <a:tcPr>
                    <a:solidFill>
                      <a:srgbClr val="008000"/>
                    </a:solidFill>
                  </a:tcPr>
                </a:tc>
              </a:tr>
            </a:tbl>
          </a:graphicData>
        </a:graphic>
      </p:graphicFrame>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90572366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dirty="0" smtClean="0"/>
              <a:t>MOVE STRAIGHT discussion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45100120"/>
              </p:ext>
            </p:extLst>
          </p:nvPr>
        </p:nvGraphicFramePr>
        <p:xfrm>
          <a:off x="192111" y="1230222"/>
          <a:ext cx="8655714" cy="4256838"/>
        </p:xfrm>
        <a:graphic>
          <a:graphicData uri="http://schemas.openxmlformats.org/drawingml/2006/table">
            <a:tbl>
              <a:tblPr firstRow="1" bandRow="1">
                <a:tableStyleId>{5C22544A-7EE6-4342-B048-85BDC9FD1C3A}</a:tableStyleId>
              </a:tblPr>
              <a:tblGrid>
                <a:gridCol w="1091069"/>
                <a:gridCol w="1367496"/>
                <a:gridCol w="1398650"/>
                <a:gridCol w="1453283"/>
                <a:gridCol w="1770166"/>
                <a:gridCol w="1575050"/>
              </a:tblGrid>
              <a:tr h="1582920">
                <a:tc>
                  <a:txBody>
                    <a:bodyPr/>
                    <a:lstStyle/>
                    <a:p>
                      <a:r>
                        <a:rPr lang="en-US" dirty="0" smtClean="0">
                          <a:solidFill>
                            <a:srgbClr val="000000"/>
                          </a:solidFill>
                        </a:rPr>
                        <a:t>Teams</a:t>
                      </a:r>
                      <a:endParaRPr lang="en-US" dirty="0">
                        <a:solidFill>
                          <a:srgbClr val="000000"/>
                        </a:solidFill>
                      </a:endParaRP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rPr>
                        <a:t>Did you guess and check a lot?</a:t>
                      </a: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rPr>
                        <a:t>Did changing the speed matter?</a:t>
                      </a: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rPr>
                        <a:t>What was more accurate?  Seconds? Degrees?</a:t>
                      </a: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rPr>
                        <a:t>Do</a:t>
                      </a:r>
                      <a:r>
                        <a:rPr lang="en-US" sz="1800" baseline="0" dirty="0" smtClean="0">
                          <a:solidFill>
                            <a:srgbClr val="000000"/>
                          </a:solidFill>
                        </a:rPr>
                        <a:t> you think wheel size will matter?</a:t>
                      </a:r>
                      <a:endParaRPr lang="en-US" sz="1800" dirty="0" smtClean="0">
                        <a:solidFill>
                          <a:srgbClr val="000000"/>
                        </a:solidFill>
                      </a:endParaRPr>
                    </a:p>
                  </a:txBody>
                  <a:tcPr>
                    <a:solidFill>
                      <a:srgbClr val="FFFF00"/>
                    </a:solidFill>
                  </a:tcPr>
                </a:tc>
                <a:tc>
                  <a:txBody>
                    <a:bodyPr/>
                    <a:lstStyle/>
                    <a:p>
                      <a:r>
                        <a:rPr lang="en-US" sz="1800" dirty="0" smtClean="0">
                          <a:solidFill>
                            <a:srgbClr val="000000"/>
                          </a:solidFill>
                        </a:rPr>
                        <a:t>Do you think battery level matters?</a:t>
                      </a:r>
                    </a:p>
                  </a:txBody>
                  <a:tcPr>
                    <a:solidFill>
                      <a:srgbClr val="FFFF00"/>
                    </a:solidFill>
                  </a:tcPr>
                </a:tc>
              </a:tr>
              <a:tr h="570798">
                <a:tc>
                  <a:txBody>
                    <a:bodyPr/>
                    <a:lstStyle/>
                    <a:p>
                      <a:r>
                        <a:rPr lang="en-US" sz="2000" dirty="0" smtClean="0"/>
                        <a:t>Team 1</a:t>
                      </a:r>
                    </a:p>
                  </a:txBody>
                  <a:tcPr>
                    <a:solidFill>
                      <a:srgbClr val="FF6600"/>
                    </a:solidFill>
                  </a:tcPr>
                </a:tc>
                <a:tc>
                  <a:txBody>
                    <a:bodyPr/>
                    <a:lstStyle/>
                    <a:p>
                      <a:endParaRPr lang="en-US" sz="2000" dirty="0"/>
                    </a:p>
                  </a:txBody>
                  <a:tcPr>
                    <a:solidFill>
                      <a:srgbClr val="FF6600"/>
                    </a:solidFill>
                  </a:tcPr>
                </a:tc>
                <a:tc>
                  <a:txBody>
                    <a:bodyPr/>
                    <a:lstStyle/>
                    <a:p>
                      <a:endParaRPr lang="en-US" sz="2000" dirty="0"/>
                    </a:p>
                  </a:txBody>
                  <a:tcPr>
                    <a:solidFill>
                      <a:srgbClr val="FF6600"/>
                    </a:solidFill>
                  </a:tcPr>
                </a:tc>
                <a:tc>
                  <a:txBody>
                    <a:bodyPr/>
                    <a:lstStyle/>
                    <a:p>
                      <a:endParaRPr lang="en-US" sz="2000" dirty="0"/>
                    </a:p>
                  </a:txBody>
                  <a:tcPr>
                    <a:solidFill>
                      <a:srgbClr val="FF6600"/>
                    </a:solidFill>
                  </a:tcPr>
                </a:tc>
                <a:tc>
                  <a:txBody>
                    <a:bodyPr/>
                    <a:lstStyle/>
                    <a:p>
                      <a:endParaRPr lang="en-US" sz="2000" dirty="0"/>
                    </a:p>
                  </a:txBody>
                  <a:tcPr>
                    <a:solidFill>
                      <a:srgbClr val="FF6600"/>
                    </a:solidFill>
                  </a:tcPr>
                </a:tc>
                <a:tc>
                  <a:txBody>
                    <a:bodyPr/>
                    <a:lstStyle/>
                    <a:p>
                      <a:endParaRPr lang="en-US" sz="2000" dirty="0"/>
                    </a:p>
                  </a:txBody>
                  <a:tcPr>
                    <a:solidFill>
                      <a:srgbClr val="FF6600"/>
                    </a:solidFill>
                  </a:tcPr>
                </a:tc>
              </a:tr>
              <a:tr h="611805">
                <a:tc>
                  <a:txBody>
                    <a:bodyPr/>
                    <a:lstStyle/>
                    <a:p>
                      <a:r>
                        <a:rPr lang="en-US" sz="2000" dirty="0" smtClean="0"/>
                        <a:t>Team 2</a:t>
                      </a:r>
                    </a:p>
                    <a:p>
                      <a:endParaRPr lang="en-US" sz="2000" dirty="0" smtClean="0"/>
                    </a:p>
                  </a:txBody>
                  <a:tcPr>
                    <a:solidFill>
                      <a:srgbClr val="0000FF"/>
                    </a:solidFill>
                  </a:tcPr>
                </a:tc>
                <a:tc>
                  <a:txBody>
                    <a:bodyPr/>
                    <a:lstStyle/>
                    <a:p>
                      <a:endParaRPr lang="en-US" sz="2000" dirty="0"/>
                    </a:p>
                  </a:txBody>
                  <a:tcPr>
                    <a:solidFill>
                      <a:srgbClr val="0000FF"/>
                    </a:solidFill>
                  </a:tcPr>
                </a:tc>
                <a:tc>
                  <a:txBody>
                    <a:bodyPr/>
                    <a:lstStyle/>
                    <a:p>
                      <a:endParaRPr lang="en-US" sz="2000" dirty="0"/>
                    </a:p>
                  </a:txBody>
                  <a:tcPr>
                    <a:solidFill>
                      <a:srgbClr val="0000FF"/>
                    </a:solidFill>
                  </a:tcPr>
                </a:tc>
                <a:tc>
                  <a:txBody>
                    <a:bodyPr/>
                    <a:lstStyle/>
                    <a:p>
                      <a:endParaRPr lang="en-US" sz="2000" dirty="0"/>
                    </a:p>
                  </a:txBody>
                  <a:tcPr>
                    <a:solidFill>
                      <a:srgbClr val="0000FF"/>
                    </a:solidFill>
                  </a:tcPr>
                </a:tc>
                <a:tc>
                  <a:txBody>
                    <a:bodyPr/>
                    <a:lstStyle/>
                    <a:p>
                      <a:endParaRPr lang="en-US" sz="2000" dirty="0"/>
                    </a:p>
                  </a:txBody>
                  <a:tcPr>
                    <a:solidFill>
                      <a:srgbClr val="0000FF"/>
                    </a:solidFill>
                  </a:tcPr>
                </a:tc>
                <a:tc>
                  <a:txBody>
                    <a:bodyPr/>
                    <a:lstStyle/>
                    <a:p>
                      <a:endParaRPr lang="en-US" sz="2000" dirty="0"/>
                    </a:p>
                  </a:txBody>
                  <a:tcPr>
                    <a:solidFill>
                      <a:srgbClr val="0000FF"/>
                    </a:solidFill>
                  </a:tcPr>
                </a:tc>
              </a:tr>
              <a:tr h="535743">
                <a:tc>
                  <a:txBody>
                    <a:bodyPr/>
                    <a:lstStyle/>
                    <a:p>
                      <a:r>
                        <a:rPr lang="en-US" sz="2000" dirty="0" smtClean="0"/>
                        <a:t>Team 3</a:t>
                      </a:r>
                    </a:p>
                    <a:p>
                      <a:endParaRPr lang="en-US" sz="2000" dirty="0"/>
                    </a:p>
                  </a:txBody>
                  <a:tcPr>
                    <a:solidFill>
                      <a:srgbClr val="FF0000"/>
                    </a:solidFill>
                  </a:tcPr>
                </a:tc>
                <a:tc>
                  <a:txBody>
                    <a:bodyPr/>
                    <a:lstStyle/>
                    <a:p>
                      <a:endParaRPr lang="en-US" sz="2000" dirty="0"/>
                    </a:p>
                  </a:txBody>
                  <a:tcPr>
                    <a:solidFill>
                      <a:srgbClr val="FF0000"/>
                    </a:solidFill>
                  </a:tcPr>
                </a:tc>
                <a:tc>
                  <a:txBody>
                    <a:bodyPr/>
                    <a:lstStyle/>
                    <a:p>
                      <a:endParaRPr lang="en-US" sz="2000" dirty="0"/>
                    </a:p>
                  </a:txBody>
                  <a:tcPr>
                    <a:solidFill>
                      <a:srgbClr val="FF0000"/>
                    </a:solidFill>
                  </a:tcPr>
                </a:tc>
                <a:tc>
                  <a:txBody>
                    <a:bodyPr/>
                    <a:lstStyle/>
                    <a:p>
                      <a:endParaRPr lang="en-US" sz="2000" dirty="0"/>
                    </a:p>
                  </a:txBody>
                  <a:tcPr>
                    <a:solidFill>
                      <a:srgbClr val="FF0000"/>
                    </a:solidFill>
                  </a:tcPr>
                </a:tc>
                <a:tc>
                  <a:txBody>
                    <a:bodyPr/>
                    <a:lstStyle/>
                    <a:p>
                      <a:endParaRPr lang="en-US" sz="2000" dirty="0"/>
                    </a:p>
                  </a:txBody>
                  <a:tcPr>
                    <a:solidFill>
                      <a:srgbClr val="FF0000"/>
                    </a:solidFill>
                  </a:tcPr>
                </a:tc>
                <a:tc>
                  <a:txBody>
                    <a:bodyPr/>
                    <a:lstStyle/>
                    <a:p>
                      <a:endParaRPr lang="en-US" sz="2000" dirty="0"/>
                    </a:p>
                  </a:txBody>
                  <a:tcPr>
                    <a:solidFill>
                      <a:srgbClr val="FF0000"/>
                    </a:solidFill>
                  </a:tcPr>
                </a:tc>
              </a:tr>
              <a:tr h="274088">
                <a:tc>
                  <a:txBody>
                    <a:bodyPr/>
                    <a:lstStyle/>
                    <a:p>
                      <a:r>
                        <a:rPr lang="en-US" sz="2000" dirty="0" smtClean="0"/>
                        <a:t>Team 4</a:t>
                      </a:r>
                    </a:p>
                    <a:p>
                      <a:endParaRPr lang="en-US" sz="2000" dirty="0"/>
                    </a:p>
                  </a:txBody>
                  <a:tcPr>
                    <a:solidFill>
                      <a:srgbClr val="008000"/>
                    </a:solidFill>
                  </a:tcPr>
                </a:tc>
                <a:tc>
                  <a:txBody>
                    <a:bodyPr/>
                    <a:lstStyle/>
                    <a:p>
                      <a:endParaRPr lang="en-US" sz="2000" dirty="0"/>
                    </a:p>
                  </a:txBody>
                  <a:tcPr>
                    <a:solidFill>
                      <a:srgbClr val="008000"/>
                    </a:solidFill>
                  </a:tcPr>
                </a:tc>
                <a:tc>
                  <a:txBody>
                    <a:bodyPr/>
                    <a:lstStyle/>
                    <a:p>
                      <a:endParaRPr lang="en-US" sz="2000" dirty="0"/>
                    </a:p>
                  </a:txBody>
                  <a:tcPr>
                    <a:solidFill>
                      <a:srgbClr val="008000"/>
                    </a:solidFill>
                  </a:tcPr>
                </a:tc>
                <a:tc>
                  <a:txBody>
                    <a:bodyPr/>
                    <a:lstStyle/>
                    <a:p>
                      <a:endParaRPr lang="en-US" sz="2000" dirty="0"/>
                    </a:p>
                  </a:txBody>
                  <a:tcPr>
                    <a:solidFill>
                      <a:srgbClr val="008000"/>
                    </a:solidFill>
                  </a:tcPr>
                </a:tc>
                <a:tc>
                  <a:txBody>
                    <a:bodyPr/>
                    <a:lstStyle/>
                    <a:p>
                      <a:endParaRPr lang="en-US" sz="2000" dirty="0"/>
                    </a:p>
                  </a:txBody>
                  <a:tcPr>
                    <a:solidFill>
                      <a:srgbClr val="008000"/>
                    </a:solidFill>
                  </a:tcPr>
                </a:tc>
                <a:tc>
                  <a:txBody>
                    <a:bodyPr/>
                    <a:lstStyle/>
                    <a:p>
                      <a:endParaRPr lang="en-US" sz="2000" dirty="0"/>
                    </a:p>
                  </a:txBody>
                  <a:tcPr>
                    <a:solidFill>
                      <a:srgbClr val="008000"/>
                    </a:solidFill>
                  </a:tcPr>
                </a:tc>
              </a:tr>
            </a:tbl>
          </a:graphicData>
        </a:graphic>
      </p:graphicFrame>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7078197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Straight more accurately: Use Port View</a:t>
            </a:r>
            <a:endParaRPr lang="en-US" dirty="0"/>
          </a:p>
        </p:txBody>
      </p:sp>
      <p:sp>
        <p:nvSpPr>
          <p:cNvPr id="3" name="Content Placeholder 2"/>
          <p:cNvSpPr>
            <a:spLocks noGrp="1"/>
          </p:cNvSpPr>
          <p:nvPr>
            <p:ph idx="1"/>
          </p:nvPr>
        </p:nvSpPr>
        <p:spPr>
          <a:xfrm>
            <a:off x="457199" y="1524318"/>
            <a:ext cx="8245474" cy="4373563"/>
          </a:xfrm>
        </p:spPr>
        <p:txBody>
          <a:bodyPr/>
          <a:lstStyle/>
          <a:p>
            <a:r>
              <a:rPr lang="en-US" dirty="0" smtClean="0"/>
              <a:t>Try “port view” on </a:t>
            </a:r>
            <a:r>
              <a:rPr lang="en-US" dirty="0"/>
              <a:t>brick (on Brick Apps </a:t>
            </a:r>
            <a:r>
              <a:rPr lang="en-US" dirty="0" smtClean="0"/>
              <a:t>tab)</a:t>
            </a:r>
          </a:p>
          <a:p>
            <a:pPr lvl="1"/>
            <a:r>
              <a:rPr lang="en-US" dirty="0" smtClean="0"/>
              <a:t>Move your robot with your hand from your start line to your end line</a:t>
            </a:r>
          </a:p>
          <a:p>
            <a:pPr lvl="1"/>
            <a:r>
              <a:rPr lang="en-US" dirty="0" smtClean="0"/>
              <a:t>Read how many degrees your robot moved</a:t>
            </a:r>
          </a:p>
          <a:p>
            <a:pPr lvl="1"/>
            <a:r>
              <a:rPr lang="en-US" dirty="0" smtClean="0"/>
              <a:t>Use this number in the Move Steering Block to move the correct distance.</a:t>
            </a:r>
          </a:p>
          <a:p>
            <a:endParaRPr lang="en-US" dirty="0"/>
          </a:p>
        </p:txBody>
      </p:sp>
      <p:pic>
        <p:nvPicPr>
          <p:cNvPr id="4" name="Picture 3"/>
          <p:cNvPicPr>
            <a:picLocks noChangeAspect="1"/>
          </p:cNvPicPr>
          <p:nvPr/>
        </p:nvPicPr>
        <p:blipFill>
          <a:blip r:embed="rId2"/>
          <a:stretch>
            <a:fillRect/>
          </a:stretch>
        </p:blipFill>
        <p:spPr>
          <a:xfrm>
            <a:off x="2854940" y="3079655"/>
            <a:ext cx="2911272" cy="3056836"/>
          </a:xfrm>
          <a:prstGeom prst="rect">
            <a:avLst/>
          </a:prstGeom>
        </p:spPr>
      </p:pic>
      <p:pic>
        <p:nvPicPr>
          <p:cNvPr id="5" name="Picture 4"/>
          <p:cNvPicPr>
            <a:picLocks noChangeAspect="1"/>
          </p:cNvPicPr>
          <p:nvPr/>
        </p:nvPicPr>
        <p:blipFill>
          <a:blip r:embed="rId3"/>
          <a:stretch>
            <a:fillRect/>
          </a:stretch>
        </p:blipFill>
        <p:spPr>
          <a:xfrm>
            <a:off x="2854940" y="3277795"/>
            <a:ext cx="3089386" cy="3058492"/>
          </a:xfrm>
          <a:prstGeom prst="rect">
            <a:avLst/>
          </a:prstGeom>
        </p:spPr>
      </p:pic>
      <p:sp>
        <p:nvSpPr>
          <p:cNvPr id="6" name="Footer Placeholder 5"/>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7460707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06070"/>
            <a:ext cx="8245475" cy="1371600"/>
          </a:xfrm>
        </p:spPr>
        <p:txBody>
          <a:bodyPr>
            <a:normAutofit/>
          </a:bodyPr>
          <a:lstStyle/>
          <a:p>
            <a:pPr algn="ctr"/>
            <a:r>
              <a:rPr lang="en-US" dirty="0" smtClean="0"/>
              <a:t>SECTION 3: TURNING</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75416815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06070"/>
            <a:ext cx="8245475" cy="1371600"/>
          </a:xfrm>
        </p:spPr>
        <p:txBody>
          <a:bodyPr>
            <a:normAutofit/>
          </a:bodyPr>
          <a:lstStyle/>
          <a:p>
            <a:pPr algn="ctr"/>
            <a:r>
              <a:rPr lang="en-US" dirty="0" smtClean="0"/>
              <a:t>Section 1: EV3 BASICS</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dirty="0"/>
          </a:p>
        </p:txBody>
      </p:sp>
    </p:spTree>
    <p:extLst>
      <p:ext uri="{BB962C8B-B14F-4D97-AF65-F5344CB8AC3E}">
        <p14:creationId xmlns:p14="http://schemas.microsoft.com/office/powerpoint/2010/main" val="194854801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Straight Connector 92"/>
          <p:cNvCxnSpPr/>
          <p:nvPr/>
        </p:nvCxnSpPr>
        <p:spPr>
          <a:xfrm>
            <a:off x="3584593" y="5364706"/>
            <a:ext cx="2257735" cy="12731"/>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99153" y="5350552"/>
            <a:ext cx="2257735" cy="12731"/>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276087" y="2251740"/>
            <a:ext cx="2380801"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PIVOT Vs. SPIN Turns</a:t>
            </a:r>
            <a:endParaRPr lang="en-US" dirty="0"/>
          </a:p>
        </p:txBody>
      </p:sp>
      <p:sp>
        <p:nvSpPr>
          <p:cNvPr id="6" name="TextBox 5"/>
          <p:cNvSpPr txBox="1"/>
          <p:nvPr/>
        </p:nvSpPr>
        <p:spPr>
          <a:xfrm>
            <a:off x="276087" y="977739"/>
            <a:ext cx="549786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b="1" dirty="0" smtClean="0">
                <a:solidFill>
                  <a:schemeClr val="tx1"/>
                </a:solidFill>
              </a:rPr>
              <a:t>180 Degree Pivot Turn</a:t>
            </a:r>
            <a:endParaRPr lang="en-US" b="1" dirty="0">
              <a:solidFill>
                <a:schemeClr val="tx1"/>
              </a:solidFill>
            </a:endParaRPr>
          </a:p>
        </p:txBody>
      </p:sp>
      <p:sp>
        <p:nvSpPr>
          <p:cNvPr id="7" name="TextBox 6"/>
          <p:cNvSpPr txBox="1"/>
          <p:nvPr/>
        </p:nvSpPr>
        <p:spPr>
          <a:xfrm>
            <a:off x="276087" y="3868344"/>
            <a:ext cx="54978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b="1" dirty="0" smtClean="0">
                <a:solidFill>
                  <a:schemeClr val="tx1"/>
                </a:solidFill>
              </a:rPr>
              <a:t>180 Degree Spin Turn</a:t>
            </a:r>
            <a:endParaRPr lang="en-US" b="1" dirty="0">
              <a:solidFill>
                <a:schemeClr val="tx1"/>
              </a:solidFill>
            </a:endParaRPr>
          </a:p>
        </p:txBody>
      </p:sp>
      <p:sp>
        <p:nvSpPr>
          <p:cNvPr id="8" name="TextBox 7"/>
          <p:cNvSpPr txBox="1"/>
          <p:nvPr/>
        </p:nvSpPr>
        <p:spPr>
          <a:xfrm>
            <a:off x="6115189" y="1255771"/>
            <a:ext cx="2805025" cy="4524316"/>
          </a:xfrm>
          <a:prstGeom prst="rect">
            <a:avLst/>
          </a:prstGeom>
          <a:noFill/>
        </p:spPr>
        <p:txBody>
          <a:bodyPr wrap="square" rtlCol="0">
            <a:spAutoFit/>
          </a:bodyPr>
          <a:lstStyle/>
          <a:p>
            <a:r>
              <a:rPr lang="en-US" dirty="0" smtClean="0"/>
              <a:t>Notice where the robot ends in both pictures after a 180 degree turn. </a:t>
            </a:r>
          </a:p>
          <a:p>
            <a:endParaRPr lang="en-US" dirty="0"/>
          </a:p>
          <a:p>
            <a:r>
              <a:rPr lang="en-US" dirty="0" smtClean="0"/>
              <a:t>In the Spin Turn, the robot moves a lot less and that makes Spin Turns are great for tight positions. Spin turns tend to be a bit faster but also a little less accurate.</a:t>
            </a:r>
          </a:p>
          <a:p>
            <a:endParaRPr lang="en-US" dirty="0"/>
          </a:p>
          <a:p>
            <a:r>
              <a:rPr lang="en-US" dirty="0" smtClean="0"/>
              <a:t>So when you need to make turns on the FLL board, you should decide which turn is best for you!</a:t>
            </a:r>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grpSp>
        <p:nvGrpSpPr>
          <p:cNvPr id="10" name="Group 9"/>
          <p:cNvGrpSpPr/>
          <p:nvPr/>
        </p:nvGrpSpPr>
        <p:grpSpPr>
          <a:xfrm rot="10800000">
            <a:off x="4133980" y="4741368"/>
            <a:ext cx="1164830" cy="1126313"/>
            <a:chOff x="6507215" y="1439970"/>
            <a:chExt cx="1164830" cy="1407778"/>
          </a:xfrm>
        </p:grpSpPr>
        <p:grpSp>
          <p:nvGrpSpPr>
            <p:cNvPr id="11" name="Group 10"/>
            <p:cNvGrpSpPr/>
            <p:nvPr/>
          </p:nvGrpSpPr>
          <p:grpSpPr>
            <a:xfrm rot="5400000">
              <a:off x="6518632" y="1512901"/>
              <a:ext cx="1141996" cy="1164830"/>
              <a:chOff x="6310708" y="2223670"/>
              <a:chExt cx="809489" cy="898563"/>
            </a:xfrm>
          </p:grpSpPr>
          <p:sp>
            <p:nvSpPr>
              <p:cNvPr id="14" name="Rounded Rectangle 13"/>
              <p:cNvSpPr/>
              <p:nvPr/>
            </p:nvSpPr>
            <p:spPr>
              <a:xfrm>
                <a:off x="6451830" y="2223670"/>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6" name="Rounded Rectangle 15"/>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Oval 16"/>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p:cNvSpPr txBox="1"/>
            <p:nvPr/>
          </p:nvSpPr>
          <p:spPr>
            <a:xfrm rot="10800000">
              <a:off x="7092564" y="1439970"/>
              <a:ext cx="465620" cy="369332"/>
            </a:xfrm>
            <a:prstGeom prst="rect">
              <a:avLst/>
            </a:prstGeom>
            <a:noFill/>
          </p:spPr>
          <p:txBody>
            <a:bodyPr wrap="square" rtlCol="0">
              <a:spAutoFit/>
            </a:bodyPr>
            <a:lstStyle/>
            <a:p>
              <a:r>
                <a:rPr lang="en-US" dirty="0" smtClean="0"/>
                <a:t>B</a:t>
              </a:r>
              <a:endParaRPr lang="en-US" dirty="0"/>
            </a:p>
          </p:txBody>
        </p:sp>
        <p:sp>
          <p:nvSpPr>
            <p:cNvPr id="13" name="TextBox 12"/>
            <p:cNvSpPr txBox="1"/>
            <p:nvPr/>
          </p:nvSpPr>
          <p:spPr>
            <a:xfrm rot="10800000">
              <a:off x="7102544" y="2478417"/>
              <a:ext cx="465620" cy="369331"/>
            </a:xfrm>
            <a:prstGeom prst="rect">
              <a:avLst/>
            </a:prstGeom>
            <a:noFill/>
          </p:spPr>
          <p:txBody>
            <a:bodyPr wrap="square" rtlCol="0">
              <a:spAutoFit/>
            </a:bodyPr>
            <a:lstStyle/>
            <a:p>
              <a:r>
                <a:rPr lang="en-US" dirty="0" smtClean="0"/>
                <a:t>C</a:t>
              </a:r>
              <a:endParaRPr lang="en-US" dirty="0"/>
            </a:p>
          </p:txBody>
        </p:sp>
      </p:grpSp>
      <p:sp>
        <p:nvSpPr>
          <p:cNvPr id="26" name="TextBox 25"/>
          <p:cNvSpPr txBox="1"/>
          <p:nvPr/>
        </p:nvSpPr>
        <p:spPr>
          <a:xfrm>
            <a:off x="457200" y="4373571"/>
            <a:ext cx="1708440" cy="370199"/>
          </a:xfrm>
          <a:prstGeom prst="rect">
            <a:avLst/>
          </a:prstGeom>
          <a:noFill/>
        </p:spPr>
        <p:txBody>
          <a:bodyPr wrap="square" rtlCol="0">
            <a:spAutoFit/>
          </a:bodyPr>
          <a:lstStyle/>
          <a:p>
            <a:pPr algn="ctr"/>
            <a:r>
              <a:rPr lang="en-US" dirty="0" smtClean="0"/>
              <a:t>Start Position</a:t>
            </a:r>
            <a:endParaRPr lang="en-US" dirty="0"/>
          </a:p>
        </p:txBody>
      </p:sp>
      <p:sp>
        <p:nvSpPr>
          <p:cNvPr id="27" name="TextBox 26"/>
          <p:cNvSpPr txBox="1"/>
          <p:nvPr/>
        </p:nvSpPr>
        <p:spPr>
          <a:xfrm>
            <a:off x="3894082" y="4375841"/>
            <a:ext cx="1708440" cy="370199"/>
          </a:xfrm>
          <a:prstGeom prst="rect">
            <a:avLst/>
          </a:prstGeom>
          <a:noFill/>
        </p:spPr>
        <p:txBody>
          <a:bodyPr wrap="square" rtlCol="0">
            <a:spAutoFit/>
          </a:bodyPr>
          <a:lstStyle/>
          <a:p>
            <a:pPr algn="ctr"/>
            <a:r>
              <a:rPr lang="en-US" dirty="0" smtClean="0"/>
              <a:t>End Position</a:t>
            </a:r>
            <a:endParaRPr lang="en-US" dirty="0"/>
          </a:p>
        </p:txBody>
      </p:sp>
      <p:sp>
        <p:nvSpPr>
          <p:cNvPr id="28" name="TextBox 27"/>
          <p:cNvSpPr txBox="1"/>
          <p:nvPr/>
        </p:nvSpPr>
        <p:spPr>
          <a:xfrm>
            <a:off x="2482172" y="5404910"/>
            <a:ext cx="1339047" cy="923330"/>
          </a:xfrm>
          <a:prstGeom prst="rect">
            <a:avLst/>
          </a:prstGeom>
          <a:noFill/>
        </p:spPr>
        <p:txBody>
          <a:bodyPr wrap="square" rtlCol="0">
            <a:spAutoFit/>
          </a:bodyPr>
          <a:lstStyle/>
          <a:p>
            <a:pPr algn="ctr"/>
            <a:r>
              <a:rPr lang="en-US" dirty="0" smtClean="0"/>
              <a:t>Motors </a:t>
            </a:r>
          </a:p>
          <a:p>
            <a:pPr algn="ctr"/>
            <a:r>
              <a:rPr lang="en-US" dirty="0" smtClean="0"/>
              <a:t>B and C Move</a:t>
            </a:r>
            <a:endParaRPr lang="en-US" dirty="0"/>
          </a:p>
        </p:txBody>
      </p:sp>
      <p:grpSp>
        <p:nvGrpSpPr>
          <p:cNvPr id="38" name="Group 37"/>
          <p:cNvGrpSpPr/>
          <p:nvPr/>
        </p:nvGrpSpPr>
        <p:grpSpPr>
          <a:xfrm rot="10800000">
            <a:off x="4051860" y="2570197"/>
            <a:ext cx="1164830" cy="1120703"/>
            <a:chOff x="6507215" y="1439970"/>
            <a:chExt cx="1164830" cy="1428169"/>
          </a:xfrm>
        </p:grpSpPr>
        <p:grpSp>
          <p:nvGrpSpPr>
            <p:cNvPr id="39" name="Group 38"/>
            <p:cNvGrpSpPr/>
            <p:nvPr/>
          </p:nvGrpSpPr>
          <p:grpSpPr>
            <a:xfrm rot="5400000">
              <a:off x="6518632" y="1512901"/>
              <a:ext cx="1141996" cy="1164830"/>
              <a:chOff x="6310708" y="2223670"/>
              <a:chExt cx="809489" cy="898563"/>
            </a:xfrm>
          </p:grpSpPr>
          <p:sp>
            <p:nvSpPr>
              <p:cNvPr id="42" name="Rounded Rectangle 41"/>
              <p:cNvSpPr/>
              <p:nvPr/>
            </p:nvSpPr>
            <p:spPr>
              <a:xfrm>
                <a:off x="6451830" y="2223670"/>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4" name="Rounded Rectangle 4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5" name="Oval 4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p:cNvSpPr txBox="1"/>
            <p:nvPr/>
          </p:nvSpPr>
          <p:spPr>
            <a:xfrm rot="10800000">
              <a:off x="7092564" y="1439970"/>
              <a:ext cx="465620" cy="369332"/>
            </a:xfrm>
            <a:prstGeom prst="rect">
              <a:avLst/>
            </a:prstGeom>
            <a:noFill/>
          </p:spPr>
          <p:txBody>
            <a:bodyPr wrap="square" rtlCol="0">
              <a:spAutoFit/>
            </a:bodyPr>
            <a:lstStyle/>
            <a:p>
              <a:r>
                <a:rPr lang="en-US" dirty="0" smtClean="0"/>
                <a:t>B</a:t>
              </a:r>
              <a:endParaRPr lang="en-US" dirty="0"/>
            </a:p>
          </p:txBody>
        </p:sp>
        <p:sp>
          <p:nvSpPr>
            <p:cNvPr id="41" name="TextBox 40"/>
            <p:cNvSpPr txBox="1"/>
            <p:nvPr/>
          </p:nvSpPr>
          <p:spPr>
            <a:xfrm rot="10800000">
              <a:off x="7102544" y="2498808"/>
              <a:ext cx="465620" cy="369331"/>
            </a:xfrm>
            <a:prstGeom prst="rect">
              <a:avLst/>
            </a:prstGeom>
            <a:noFill/>
          </p:spPr>
          <p:txBody>
            <a:bodyPr wrap="square" rtlCol="0">
              <a:spAutoFit/>
            </a:bodyPr>
            <a:lstStyle/>
            <a:p>
              <a:r>
                <a:rPr lang="en-US" dirty="0" smtClean="0"/>
                <a:t>C</a:t>
              </a:r>
              <a:endParaRPr lang="en-US" dirty="0"/>
            </a:p>
          </p:txBody>
        </p:sp>
      </p:grpSp>
      <p:sp>
        <p:nvSpPr>
          <p:cNvPr id="46" name="TextBox 45"/>
          <p:cNvSpPr txBox="1"/>
          <p:nvPr/>
        </p:nvSpPr>
        <p:spPr>
          <a:xfrm>
            <a:off x="2342777" y="2331936"/>
            <a:ext cx="1339047" cy="646331"/>
          </a:xfrm>
          <a:prstGeom prst="rect">
            <a:avLst/>
          </a:prstGeom>
          <a:noFill/>
        </p:spPr>
        <p:txBody>
          <a:bodyPr wrap="square" rtlCol="0">
            <a:spAutoFit/>
          </a:bodyPr>
          <a:lstStyle/>
          <a:p>
            <a:pPr algn="ctr"/>
            <a:r>
              <a:rPr lang="en-US" dirty="0" smtClean="0"/>
              <a:t>Motor </a:t>
            </a:r>
          </a:p>
          <a:p>
            <a:pPr algn="ctr"/>
            <a:r>
              <a:rPr lang="en-US" dirty="0" smtClean="0"/>
              <a:t>B Moves</a:t>
            </a:r>
            <a:endParaRPr lang="en-US" dirty="0"/>
          </a:p>
        </p:txBody>
      </p:sp>
      <p:sp>
        <p:nvSpPr>
          <p:cNvPr id="50" name="TextBox 49"/>
          <p:cNvSpPr txBox="1"/>
          <p:nvPr/>
        </p:nvSpPr>
        <p:spPr>
          <a:xfrm>
            <a:off x="457200" y="2918543"/>
            <a:ext cx="1708440" cy="370199"/>
          </a:xfrm>
          <a:prstGeom prst="rect">
            <a:avLst/>
          </a:prstGeom>
          <a:noFill/>
        </p:spPr>
        <p:txBody>
          <a:bodyPr wrap="square" rtlCol="0">
            <a:spAutoFit/>
          </a:bodyPr>
          <a:lstStyle/>
          <a:p>
            <a:pPr algn="ctr"/>
            <a:r>
              <a:rPr lang="en-US" dirty="0" smtClean="0"/>
              <a:t>Start Position</a:t>
            </a:r>
            <a:endParaRPr lang="en-US" dirty="0"/>
          </a:p>
        </p:txBody>
      </p:sp>
      <p:sp>
        <p:nvSpPr>
          <p:cNvPr id="51" name="TextBox 50"/>
          <p:cNvSpPr txBox="1"/>
          <p:nvPr/>
        </p:nvSpPr>
        <p:spPr>
          <a:xfrm>
            <a:off x="3894858" y="1725371"/>
            <a:ext cx="1708440" cy="370199"/>
          </a:xfrm>
          <a:prstGeom prst="rect">
            <a:avLst/>
          </a:prstGeom>
          <a:noFill/>
        </p:spPr>
        <p:txBody>
          <a:bodyPr wrap="square" rtlCol="0">
            <a:spAutoFit/>
          </a:bodyPr>
          <a:lstStyle/>
          <a:p>
            <a:pPr algn="ctr"/>
            <a:r>
              <a:rPr lang="en-US" dirty="0" smtClean="0"/>
              <a:t>End Position</a:t>
            </a:r>
            <a:endParaRPr lang="en-US" dirty="0"/>
          </a:p>
        </p:txBody>
      </p:sp>
      <p:grpSp>
        <p:nvGrpSpPr>
          <p:cNvPr id="89" name="Group 88"/>
          <p:cNvGrpSpPr/>
          <p:nvPr/>
        </p:nvGrpSpPr>
        <p:grpSpPr>
          <a:xfrm>
            <a:off x="892871" y="1619169"/>
            <a:ext cx="1386064" cy="1149437"/>
            <a:chOff x="892871" y="1599143"/>
            <a:chExt cx="1386064" cy="1464787"/>
          </a:xfrm>
        </p:grpSpPr>
        <p:grpSp>
          <p:nvGrpSpPr>
            <p:cNvPr id="30" name="Group 29"/>
            <p:cNvGrpSpPr/>
            <p:nvPr/>
          </p:nvGrpSpPr>
          <p:grpSpPr>
            <a:xfrm>
              <a:off x="892871" y="1599143"/>
              <a:ext cx="1199001" cy="1464787"/>
              <a:chOff x="6507213" y="1291726"/>
              <a:chExt cx="1199001" cy="1464787"/>
            </a:xfrm>
          </p:grpSpPr>
          <p:grpSp>
            <p:nvGrpSpPr>
              <p:cNvPr id="31" name="Group 30"/>
              <p:cNvGrpSpPr/>
              <p:nvPr/>
            </p:nvGrpSpPr>
            <p:grpSpPr>
              <a:xfrm rot="5400000">
                <a:off x="6518630" y="1512901"/>
                <a:ext cx="1141996" cy="1164830"/>
                <a:chOff x="6310708" y="2223671"/>
                <a:chExt cx="809489" cy="898563"/>
              </a:xfrm>
            </p:grpSpPr>
            <p:sp>
              <p:nvSpPr>
                <p:cNvPr id="34" name="Rounded Rectangle 33"/>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6" name="Rounded Rectangle 35"/>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7" name="Oval 36"/>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TextBox 31"/>
              <p:cNvSpPr txBox="1"/>
              <p:nvPr/>
            </p:nvSpPr>
            <p:spPr>
              <a:xfrm>
                <a:off x="7216809" y="1291726"/>
                <a:ext cx="465620" cy="369331"/>
              </a:xfrm>
              <a:prstGeom prst="rect">
                <a:avLst/>
              </a:prstGeom>
              <a:noFill/>
            </p:spPr>
            <p:txBody>
              <a:bodyPr wrap="square" rtlCol="0">
                <a:spAutoFit/>
              </a:bodyPr>
              <a:lstStyle/>
              <a:p>
                <a:r>
                  <a:rPr lang="en-US" dirty="0" smtClean="0"/>
                  <a:t>B</a:t>
                </a:r>
                <a:endParaRPr lang="en-US" dirty="0"/>
              </a:p>
            </p:txBody>
          </p:sp>
          <p:sp>
            <p:nvSpPr>
              <p:cNvPr id="33" name="TextBox 32"/>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53" name="Curved Connector 52"/>
            <p:cNvCxnSpPr/>
            <p:nvPr/>
          </p:nvCxnSpPr>
          <p:spPr>
            <a:xfrm>
              <a:off x="1930037" y="1876829"/>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88" name="Group 87"/>
          <p:cNvGrpSpPr/>
          <p:nvPr/>
        </p:nvGrpSpPr>
        <p:grpSpPr>
          <a:xfrm>
            <a:off x="648829" y="4706212"/>
            <a:ext cx="1485589" cy="1155897"/>
            <a:chOff x="648829" y="4735413"/>
            <a:chExt cx="1485589" cy="1444755"/>
          </a:xfrm>
        </p:grpSpPr>
        <p:grpSp>
          <p:nvGrpSpPr>
            <p:cNvPr id="18" name="Group 17"/>
            <p:cNvGrpSpPr/>
            <p:nvPr/>
          </p:nvGrpSpPr>
          <p:grpSpPr>
            <a:xfrm>
              <a:off x="809518" y="4735413"/>
              <a:ext cx="1199001" cy="1444755"/>
              <a:chOff x="6507213" y="1311758"/>
              <a:chExt cx="1199001" cy="1444755"/>
            </a:xfrm>
          </p:grpSpPr>
          <p:grpSp>
            <p:nvGrpSpPr>
              <p:cNvPr id="19" name="Group 18"/>
              <p:cNvGrpSpPr/>
              <p:nvPr/>
            </p:nvGrpSpPr>
            <p:grpSpPr>
              <a:xfrm rot="5400000">
                <a:off x="6518630" y="1512901"/>
                <a:ext cx="1141996" cy="1164830"/>
                <a:chOff x="6310708" y="2223671"/>
                <a:chExt cx="809489" cy="898563"/>
              </a:xfrm>
            </p:grpSpPr>
            <p:sp>
              <p:nvSpPr>
                <p:cNvPr id="22" name="Rounded Rectangle 21"/>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4" name="Rounded Rectangle 2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5" name="Oval 2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TextBox 19"/>
              <p:cNvSpPr txBox="1"/>
              <p:nvPr/>
            </p:nvSpPr>
            <p:spPr>
              <a:xfrm>
                <a:off x="7216809" y="1311758"/>
                <a:ext cx="465620" cy="369332"/>
              </a:xfrm>
              <a:prstGeom prst="rect">
                <a:avLst/>
              </a:prstGeom>
              <a:noFill/>
            </p:spPr>
            <p:txBody>
              <a:bodyPr wrap="square" rtlCol="0">
                <a:spAutoFit/>
              </a:bodyPr>
              <a:lstStyle/>
              <a:p>
                <a:r>
                  <a:rPr lang="en-US" dirty="0" smtClean="0"/>
                  <a:t>B</a:t>
                </a:r>
                <a:endParaRPr lang="en-US" dirty="0"/>
              </a:p>
            </p:txBody>
          </p:sp>
          <p:sp>
            <p:nvSpPr>
              <p:cNvPr id="21" name="TextBox 20"/>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58" name="Curved Connector 57"/>
            <p:cNvCxnSpPr/>
            <p:nvPr/>
          </p:nvCxnSpPr>
          <p:spPr>
            <a:xfrm>
              <a:off x="1785520" y="4980768"/>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7" name="Curved Connector 76"/>
            <p:cNvCxnSpPr/>
            <p:nvPr/>
          </p:nvCxnSpPr>
          <p:spPr>
            <a:xfrm rot="16200000" flipV="1">
              <a:off x="643486" y="5573839"/>
              <a:ext cx="438638" cy="427951"/>
            </a:xfrm>
            <a:prstGeom prst="curvedConnector3">
              <a:avLst>
                <a:gd name="adj1" fmla="val 2789"/>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3393155" y="2219824"/>
            <a:ext cx="2380801"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567471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Make Pivot and Spin turns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82507155"/>
              </p:ext>
            </p:extLst>
          </p:nvPr>
        </p:nvGraphicFramePr>
        <p:xfrm>
          <a:off x="729916" y="1535189"/>
          <a:ext cx="7693293" cy="2713191"/>
        </p:xfrm>
        <a:graphic>
          <a:graphicData uri="http://schemas.openxmlformats.org/drawingml/2006/table">
            <a:tbl>
              <a:tblPr firstRow="1" bandRow="1">
                <a:tableStyleId>{69C7853C-536D-4A76-A0AE-DD22124D55A5}</a:tableStyleId>
              </a:tblPr>
              <a:tblGrid>
                <a:gridCol w="2028821"/>
                <a:gridCol w="1996362"/>
                <a:gridCol w="1770334"/>
                <a:gridCol w="1897776"/>
              </a:tblGrid>
              <a:tr h="503423">
                <a:tc gridSpan="4">
                  <a:txBody>
                    <a:bodyPr/>
                    <a:lstStyle/>
                    <a:p>
                      <a:pPr lvl="1" algn="ctr"/>
                      <a:r>
                        <a:rPr lang="en-US" dirty="0" smtClean="0"/>
                        <a:t>Steering Value</a:t>
                      </a:r>
                      <a:endParaRPr lang="en-US" dirty="0"/>
                    </a:p>
                  </a:txBody>
                  <a:tcPr>
                    <a:cell3D prstMaterial="dkEdge">
                      <a:bevel w="165100" prst="coolSlant"/>
                      <a:lightRig rig="flood" dir="t"/>
                    </a:cell3D>
                  </a:tcPr>
                </a:tc>
                <a:tc hMerge="1">
                  <a:txBody>
                    <a:bodyPr/>
                    <a:lstStyle/>
                    <a:p>
                      <a:pPr algn="dist"/>
                      <a:endParaRPr lang="en-US" dirty="0"/>
                    </a:p>
                  </a:txBody>
                  <a:tcPr/>
                </a:tc>
                <a:tc hMerge="1">
                  <a:txBody>
                    <a:bodyPr/>
                    <a:lstStyle/>
                    <a:p>
                      <a:pPr algn="dist"/>
                      <a:endParaRPr lang="en-US" dirty="0"/>
                    </a:p>
                  </a:txBody>
                  <a:tcPr/>
                </a:tc>
                <a:tc hMerge="1">
                  <a:txBody>
                    <a:bodyPr/>
                    <a:lstStyle/>
                    <a:p>
                      <a:pPr algn="dist"/>
                      <a:endParaRPr lang="en-US" dirty="0"/>
                    </a:p>
                  </a:txBody>
                  <a:tcPr/>
                </a:tc>
              </a:tr>
              <a:tr h="414596">
                <a:tc>
                  <a:txBody>
                    <a:bodyPr/>
                    <a:lstStyle/>
                    <a:p>
                      <a:pPr algn="ctr"/>
                      <a:r>
                        <a:rPr lang="en-US" dirty="0" smtClean="0"/>
                        <a:t>50</a:t>
                      </a:r>
                      <a:endParaRPr lang="en-US" dirty="0"/>
                    </a:p>
                  </a:txBody>
                  <a:tcPr>
                    <a:cell3D prstMaterial="dkEdge">
                      <a:bevel w="165100" prst="coolSlant"/>
                      <a:lightRig rig="flood" dir="t"/>
                    </a:cell3D>
                  </a:tcPr>
                </a:tc>
                <a:tc>
                  <a:txBody>
                    <a:bodyPr/>
                    <a:lstStyle/>
                    <a:p>
                      <a:pPr algn="ctr"/>
                      <a:r>
                        <a:rPr lang="en-US" dirty="0" smtClean="0"/>
                        <a:t>-50</a:t>
                      </a:r>
                      <a:endParaRPr lang="en-US" dirty="0"/>
                    </a:p>
                  </a:txBody>
                  <a:tcPr>
                    <a:cell3D prstMaterial="dkEdge">
                      <a:bevel w="165100" prst="coolSlant"/>
                      <a:lightRig rig="flood" dir="t"/>
                    </a:cell3D>
                  </a:tcPr>
                </a:tc>
                <a:tc>
                  <a:txBody>
                    <a:bodyPr/>
                    <a:lstStyle/>
                    <a:p>
                      <a:pPr algn="ctr"/>
                      <a:r>
                        <a:rPr lang="en-US" dirty="0" smtClean="0"/>
                        <a:t>100</a:t>
                      </a:r>
                      <a:endParaRPr lang="en-US" dirty="0"/>
                    </a:p>
                  </a:txBody>
                  <a:tcPr>
                    <a:cell3D prstMaterial="dkEdge">
                      <a:bevel w="165100" prst="coolSlant"/>
                      <a:lightRig rig="flood" dir="t"/>
                    </a:cell3D>
                  </a:tcPr>
                </a:tc>
                <a:tc>
                  <a:txBody>
                    <a:bodyPr/>
                    <a:lstStyle/>
                    <a:p>
                      <a:pPr algn="ctr"/>
                      <a:r>
                        <a:rPr lang="en-US" dirty="0" smtClean="0"/>
                        <a:t>-100</a:t>
                      </a:r>
                      <a:endParaRPr lang="en-US" dirty="0"/>
                    </a:p>
                  </a:txBody>
                  <a:tcPr>
                    <a:cell3D prstMaterial="dkEdge">
                      <a:bevel w="165100" prst="coolSlant"/>
                      <a:lightRig rig="flood" dir="t"/>
                    </a:cell3D>
                  </a:tcPr>
                </a:tc>
              </a:tr>
              <a:tr h="1042585">
                <a:tc>
                  <a:txBody>
                    <a:bodyPr/>
                    <a:lstStyle/>
                    <a:p>
                      <a:endParaRPr lang="en-US" dirty="0"/>
                    </a:p>
                  </a:txBody>
                  <a:tcPr>
                    <a:cell3D prstMaterial="dkEdge">
                      <a:bevel w="165100" prst="coolSlant"/>
                      <a:lightRig rig="flood" dir="t"/>
                    </a:cell3D>
                  </a:tcPr>
                </a:tc>
                <a:tc>
                  <a:txBody>
                    <a:bodyPr/>
                    <a:lstStyle/>
                    <a:p>
                      <a:endParaRPr lang="en-US" dirty="0"/>
                    </a:p>
                  </a:txBody>
                  <a:tcPr>
                    <a:cell3D prstMaterial="dkEdge">
                      <a:bevel w="165100" prst="coolSlant"/>
                      <a:lightRig rig="flood" dir="t"/>
                    </a:cell3D>
                  </a:tcPr>
                </a:tc>
                <a:tc>
                  <a:txBody>
                    <a:bodyPr/>
                    <a:lstStyle/>
                    <a:p>
                      <a:endParaRPr lang="en-US" dirty="0"/>
                    </a:p>
                  </a:txBody>
                  <a:tcPr>
                    <a:cell3D prstMaterial="dkEdge">
                      <a:bevel w="165100" prst="coolSlant"/>
                      <a:lightRig rig="flood" dir="t"/>
                    </a:cell3D>
                  </a:tcPr>
                </a:tc>
                <a:tc>
                  <a:txBody>
                    <a:bodyPr/>
                    <a:lstStyle/>
                    <a:p>
                      <a:endParaRPr lang="en-US" dirty="0"/>
                    </a:p>
                  </a:txBody>
                  <a:tcPr>
                    <a:cell3D prstMaterial="dkEdge">
                      <a:bevel w="165100" prst="coolSlant"/>
                      <a:lightRig rig="flood" dir="t"/>
                    </a:cell3D>
                  </a:tcPr>
                </a:tc>
              </a:tr>
              <a:tr h="752587">
                <a:tc>
                  <a:txBody>
                    <a:bodyPr/>
                    <a:lstStyle/>
                    <a:p>
                      <a:pPr algn="ctr"/>
                      <a:r>
                        <a:rPr lang="en-US" dirty="0" smtClean="0"/>
                        <a:t>Pivot Turn Right</a:t>
                      </a:r>
                    </a:p>
                  </a:txBody>
                  <a:tcPr>
                    <a:cell3D prstMaterial="dkEdge">
                      <a:bevel w="165100" prst="coolSlant"/>
                      <a:lightRig rig="flood" dir="t"/>
                    </a:cell3D>
                  </a:tcPr>
                </a:tc>
                <a:tc>
                  <a:txBody>
                    <a:bodyPr/>
                    <a:lstStyle/>
                    <a:p>
                      <a:pPr algn="ctr"/>
                      <a:r>
                        <a:rPr lang="en-US" dirty="0" smtClean="0"/>
                        <a:t>Pivot Turn Left</a:t>
                      </a:r>
                      <a:endParaRPr lang="en-US" dirty="0"/>
                    </a:p>
                  </a:txBody>
                  <a:tcPr>
                    <a:cell3D prstMaterial="dkEdge">
                      <a:bevel w="165100" prst="coolSlant"/>
                      <a:lightRig rig="flood" dir="t"/>
                    </a:cell3D>
                  </a:tcPr>
                </a:tc>
                <a:tc>
                  <a:txBody>
                    <a:bodyPr/>
                    <a:lstStyle/>
                    <a:p>
                      <a:pPr algn="ctr"/>
                      <a:r>
                        <a:rPr lang="en-US" dirty="0" smtClean="0"/>
                        <a:t>Spin Turn Right</a:t>
                      </a:r>
                      <a:endParaRPr lang="en-US" dirty="0"/>
                    </a:p>
                  </a:txBody>
                  <a:tcPr>
                    <a:cell3D prstMaterial="dkEdge">
                      <a:bevel w="165100" prst="coolSlant"/>
                      <a:lightRig rig="flood" dir="t"/>
                    </a:cell3D>
                  </a:tcPr>
                </a:tc>
                <a:tc>
                  <a:txBody>
                    <a:bodyPr/>
                    <a:lstStyle/>
                    <a:p>
                      <a:pPr algn="ctr"/>
                      <a:r>
                        <a:rPr lang="en-US" dirty="0" smtClean="0"/>
                        <a:t>Spin</a:t>
                      </a:r>
                      <a:r>
                        <a:rPr lang="en-US" baseline="0" dirty="0" smtClean="0"/>
                        <a:t> Turn Left</a:t>
                      </a:r>
                      <a:endParaRPr lang="en-US" dirty="0"/>
                    </a:p>
                  </a:txBody>
                  <a:tcPr>
                    <a:cell3D prstMaterial="dkEdge">
                      <a:bevel w="165100" prst="coolSlant"/>
                      <a:lightRig rig="flood" dir="t"/>
                    </a:cell3D>
                  </a:tcPr>
                </a:tc>
              </a:tr>
            </a:tbl>
          </a:graphicData>
        </a:graphic>
      </p:graphicFrame>
      <p:pic>
        <p:nvPicPr>
          <p:cNvPr id="13" name="Picture 12" descr="6qc3Nq_aAkpt60pdvww4gFaPQxXNE3yZQQdwOo3LEO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315" y="4478540"/>
            <a:ext cx="2846057" cy="1572108"/>
          </a:xfrm>
          <a:prstGeom prst="rect">
            <a:avLst/>
          </a:prstGeom>
        </p:spPr>
      </p:pic>
      <p:sp>
        <p:nvSpPr>
          <p:cNvPr id="14" name="Oval 13"/>
          <p:cNvSpPr/>
          <p:nvPr/>
        </p:nvSpPr>
        <p:spPr>
          <a:xfrm flipV="1">
            <a:off x="3856092" y="4876150"/>
            <a:ext cx="376001" cy="1007350"/>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579020" y="6050648"/>
            <a:ext cx="3160916" cy="369332"/>
          </a:xfrm>
          <a:prstGeom prst="rect">
            <a:avLst/>
          </a:prstGeom>
          <a:noFill/>
        </p:spPr>
        <p:txBody>
          <a:bodyPr wrap="square" rtlCol="0">
            <a:spAutoFit/>
          </a:bodyPr>
          <a:lstStyle/>
          <a:p>
            <a:r>
              <a:rPr lang="en-US" dirty="0" smtClean="0"/>
              <a:t>Change Steering value here</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grpSp>
        <p:nvGrpSpPr>
          <p:cNvPr id="10" name="Group 9"/>
          <p:cNvGrpSpPr/>
          <p:nvPr/>
        </p:nvGrpSpPr>
        <p:grpSpPr>
          <a:xfrm>
            <a:off x="1291186" y="2383237"/>
            <a:ext cx="1144819" cy="1069096"/>
            <a:chOff x="892871" y="1572048"/>
            <a:chExt cx="1386064" cy="1452220"/>
          </a:xfrm>
        </p:grpSpPr>
        <p:grpSp>
          <p:nvGrpSpPr>
            <p:cNvPr id="11" name="Group 10"/>
            <p:cNvGrpSpPr/>
            <p:nvPr/>
          </p:nvGrpSpPr>
          <p:grpSpPr>
            <a:xfrm>
              <a:off x="892871" y="1572048"/>
              <a:ext cx="1199001" cy="1452220"/>
              <a:chOff x="6507213" y="1264631"/>
              <a:chExt cx="1199001" cy="1452220"/>
            </a:xfrm>
          </p:grpSpPr>
          <p:grpSp>
            <p:nvGrpSpPr>
              <p:cNvPr id="16" name="Group 15"/>
              <p:cNvGrpSpPr/>
              <p:nvPr/>
            </p:nvGrpSpPr>
            <p:grpSpPr>
              <a:xfrm rot="5400000">
                <a:off x="6518630" y="1512901"/>
                <a:ext cx="1141996" cy="1164830"/>
                <a:chOff x="6310708" y="2223671"/>
                <a:chExt cx="809489" cy="898563"/>
              </a:xfrm>
            </p:grpSpPr>
            <p:sp>
              <p:nvSpPr>
                <p:cNvPr id="19" name="Rounded Rectangle 18"/>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1" name="Rounded Rectangle 20"/>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4" name="Oval 23"/>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TextBox 16"/>
              <p:cNvSpPr txBox="1"/>
              <p:nvPr/>
            </p:nvSpPr>
            <p:spPr>
              <a:xfrm>
                <a:off x="7204218" y="1264631"/>
                <a:ext cx="465619" cy="369332"/>
              </a:xfrm>
              <a:prstGeom prst="rect">
                <a:avLst/>
              </a:prstGeom>
              <a:noFill/>
            </p:spPr>
            <p:txBody>
              <a:bodyPr wrap="square" rtlCol="0">
                <a:spAutoFit/>
              </a:bodyPr>
              <a:lstStyle/>
              <a:p>
                <a:r>
                  <a:rPr lang="en-US" dirty="0" smtClean="0"/>
                  <a:t>B</a:t>
                </a:r>
                <a:endParaRPr lang="en-US" dirty="0"/>
              </a:p>
            </p:txBody>
          </p:sp>
          <p:sp>
            <p:nvSpPr>
              <p:cNvPr id="18" name="TextBox 17"/>
              <p:cNvSpPr txBox="1"/>
              <p:nvPr/>
            </p:nvSpPr>
            <p:spPr>
              <a:xfrm>
                <a:off x="7240595" y="2347519"/>
                <a:ext cx="465619" cy="369332"/>
              </a:xfrm>
              <a:prstGeom prst="rect">
                <a:avLst/>
              </a:prstGeom>
              <a:noFill/>
            </p:spPr>
            <p:txBody>
              <a:bodyPr wrap="square" rtlCol="0">
                <a:spAutoFit/>
              </a:bodyPr>
              <a:lstStyle/>
              <a:p>
                <a:r>
                  <a:rPr lang="en-US" dirty="0" smtClean="0"/>
                  <a:t>C</a:t>
                </a:r>
                <a:endParaRPr lang="en-US" dirty="0"/>
              </a:p>
            </p:txBody>
          </p:sp>
        </p:grpSp>
        <p:cxnSp>
          <p:nvCxnSpPr>
            <p:cNvPr id="12" name="Curved Connector 11"/>
            <p:cNvCxnSpPr/>
            <p:nvPr/>
          </p:nvCxnSpPr>
          <p:spPr>
            <a:xfrm>
              <a:off x="1930037" y="1876829"/>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a:off x="4981721" y="2416271"/>
            <a:ext cx="1302446" cy="1045659"/>
            <a:chOff x="648829" y="4659819"/>
            <a:chExt cx="1485589" cy="1520349"/>
          </a:xfrm>
        </p:grpSpPr>
        <p:grpSp>
          <p:nvGrpSpPr>
            <p:cNvPr id="26" name="Group 25"/>
            <p:cNvGrpSpPr/>
            <p:nvPr/>
          </p:nvGrpSpPr>
          <p:grpSpPr>
            <a:xfrm>
              <a:off x="809518" y="4659819"/>
              <a:ext cx="1199001" cy="1520349"/>
              <a:chOff x="6507213" y="1236164"/>
              <a:chExt cx="1199001" cy="1520349"/>
            </a:xfrm>
          </p:grpSpPr>
          <p:grpSp>
            <p:nvGrpSpPr>
              <p:cNvPr id="29" name="Group 28"/>
              <p:cNvGrpSpPr/>
              <p:nvPr/>
            </p:nvGrpSpPr>
            <p:grpSpPr>
              <a:xfrm rot="5400000">
                <a:off x="6518630" y="1512901"/>
                <a:ext cx="1141996" cy="1164830"/>
                <a:chOff x="6310708" y="2223671"/>
                <a:chExt cx="809489" cy="898563"/>
              </a:xfrm>
            </p:grpSpPr>
            <p:sp>
              <p:nvSpPr>
                <p:cNvPr id="32" name="Rounded Rectangle 31"/>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4" name="Rounded Rectangle 3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5" name="Oval 3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extBox 29"/>
              <p:cNvSpPr txBox="1"/>
              <p:nvPr/>
            </p:nvSpPr>
            <p:spPr>
              <a:xfrm>
                <a:off x="7216809" y="1236164"/>
                <a:ext cx="465620" cy="369331"/>
              </a:xfrm>
              <a:prstGeom prst="rect">
                <a:avLst/>
              </a:prstGeom>
              <a:noFill/>
            </p:spPr>
            <p:txBody>
              <a:bodyPr wrap="square" rtlCol="0">
                <a:spAutoFit/>
              </a:bodyPr>
              <a:lstStyle/>
              <a:p>
                <a:r>
                  <a:rPr lang="en-US" dirty="0" smtClean="0"/>
                  <a:t>B</a:t>
                </a:r>
                <a:endParaRPr lang="en-US" dirty="0"/>
              </a:p>
            </p:txBody>
          </p:sp>
          <p:sp>
            <p:nvSpPr>
              <p:cNvPr id="31" name="TextBox 30"/>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27" name="Curved Connector 26"/>
            <p:cNvCxnSpPr/>
            <p:nvPr/>
          </p:nvCxnSpPr>
          <p:spPr>
            <a:xfrm>
              <a:off x="1785520" y="4980768"/>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p:nvPr/>
          </p:nvCxnSpPr>
          <p:spPr>
            <a:xfrm rot="16200000" flipV="1">
              <a:off x="643486" y="5573839"/>
              <a:ext cx="438638" cy="427951"/>
            </a:xfrm>
            <a:prstGeom prst="curvedConnector3">
              <a:avLst>
                <a:gd name="adj1" fmla="val 2789"/>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3270002" y="2392632"/>
            <a:ext cx="990314" cy="1082863"/>
            <a:chOff x="6507213" y="1285591"/>
            <a:chExt cx="1199001" cy="1470922"/>
          </a:xfrm>
        </p:grpSpPr>
        <p:grpSp>
          <p:nvGrpSpPr>
            <p:cNvPr id="39" name="Group 38"/>
            <p:cNvGrpSpPr/>
            <p:nvPr/>
          </p:nvGrpSpPr>
          <p:grpSpPr>
            <a:xfrm rot="5400000">
              <a:off x="6518630" y="1512901"/>
              <a:ext cx="1141996" cy="1164830"/>
              <a:chOff x="6310708" y="2223671"/>
              <a:chExt cx="809489" cy="898563"/>
            </a:xfrm>
          </p:grpSpPr>
          <p:sp>
            <p:nvSpPr>
              <p:cNvPr id="42" name="Rounded Rectangle 41"/>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4" name="Rounded Rectangle 4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5" name="Oval 4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p:cNvSpPr txBox="1"/>
            <p:nvPr/>
          </p:nvSpPr>
          <p:spPr>
            <a:xfrm>
              <a:off x="7216809" y="1285591"/>
              <a:ext cx="465619" cy="369332"/>
            </a:xfrm>
            <a:prstGeom prst="rect">
              <a:avLst/>
            </a:prstGeom>
            <a:noFill/>
          </p:spPr>
          <p:txBody>
            <a:bodyPr wrap="square" rtlCol="0">
              <a:spAutoFit/>
            </a:bodyPr>
            <a:lstStyle/>
            <a:p>
              <a:r>
                <a:rPr lang="en-US" dirty="0" smtClean="0"/>
                <a:t>B</a:t>
              </a:r>
              <a:endParaRPr lang="en-US" dirty="0"/>
            </a:p>
          </p:txBody>
        </p:sp>
        <p:sp>
          <p:nvSpPr>
            <p:cNvPr id="41" name="TextBox 40"/>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46" name="Curved Connector 45"/>
          <p:cNvCxnSpPr/>
          <p:nvPr/>
        </p:nvCxnSpPr>
        <p:spPr>
          <a:xfrm flipV="1">
            <a:off x="4206427" y="3102824"/>
            <a:ext cx="288172" cy="290003"/>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6739936" y="2391265"/>
            <a:ext cx="1192067" cy="1016461"/>
            <a:chOff x="648830" y="4702271"/>
            <a:chExt cx="1359689" cy="1477897"/>
          </a:xfrm>
        </p:grpSpPr>
        <p:grpSp>
          <p:nvGrpSpPr>
            <p:cNvPr id="48" name="Group 47"/>
            <p:cNvGrpSpPr/>
            <p:nvPr/>
          </p:nvGrpSpPr>
          <p:grpSpPr>
            <a:xfrm>
              <a:off x="809518" y="4702271"/>
              <a:ext cx="1199001" cy="1477897"/>
              <a:chOff x="6507213" y="1278616"/>
              <a:chExt cx="1199001" cy="1477897"/>
            </a:xfrm>
          </p:grpSpPr>
          <p:grpSp>
            <p:nvGrpSpPr>
              <p:cNvPr id="51" name="Group 50"/>
              <p:cNvGrpSpPr/>
              <p:nvPr/>
            </p:nvGrpSpPr>
            <p:grpSpPr>
              <a:xfrm rot="5400000">
                <a:off x="6518630" y="1512901"/>
                <a:ext cx="1141996" cy="1164830"/>
                <a:chOff x="6310708" y="2223671"/>
                <a:chExt cx="809489" cy="898563"/>
              </a:xfrm>
            </p:grpSpPr>
            <p:sp>
              <p:nvSpPr>
                <p:cNvPr id="54" name="Rounded Rectangle 53"/>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ed Rectangle 54"/>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56" name="Rounded Rectangle 55"/>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57" name="Oval 56"/>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TextBox 51"/>
              <p:cNvSpPr txBox="1"/>
              <p:nvPr/>
            </p:nvSpPr>
            <p:spPr>
              <a:xfrm>
                <a:off x="7216809" y="1278616"/>
                <a:ext cx="465620" cy="369332"/>
              </a:xfrm>
              <a:prstGeom prst="rect">
                <a:avLst/>
              </a:prstGeom>
              <a:noFill/>
            </p:spPr>
            <p:txBody>
              <a:bodyPr wrap="square" rtlCol="0">
                <a:spAutoFit/>
              </a:bodyPr>
              <a:lstStyle/>
              <a:p>
                <a:r>
                  <a:rPr lang="en-US" dirty="0" smtClean="0"/>
                  <a:t>B</a:t>
                </a:r>
                <a:endParaRPr lang="en-US" dirty="0"/>
              </a:p>
            </p:txBody>
          </p:sp>
          <p:sp>
            <p:nvSpPr>
              <p:cNvPr id="53" name="TextBox 52"/>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50" name="Curved Connector 49"/>
            <p:cNvCxnSpPr/>
            <p:nvPr/>
          </p:nvCxnSpPr>
          <p:spPr>
            <a:xfrm rot="5400000">
              <a:off x="579473" y="5071186"/>
              <a:ext cx="566668" cy="427953"/>
            </a:xfrm>
            <a:prstGeom prst="curvedConnector3">
              <a:avLst>
                <a:gd name="adj1" fmla="val 5049"/>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58" name="Curved Connector 57"/>
          <p:cNvCxnSpPr/>
          <p:nvPr/>
        </p:nvCxnSpPr>
        <p:spPr>
          <a:xfrm flipV="1">
            <a:off x="7865480" y="3017374"/>
            <a:ext cx="288172" cy="290003"/>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595954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A Pivot turn for 90 DEGREES</a:t>
            </a:r>
            <a:endParaRPr lang="en-US" dirty="0"/>
          </a:p>
        </p:txBody>
      </p:sp>
      <p:sp>
        <p:nvSpPr>
          <p:cNvPr id="3" name="Content Placeholder 2"/>
          <p:cNvSpPr>
            <a:spLocks noGrp="1"/>
          </p:cNvSpPr>
          <p:nvPr>
            <p:ph idx="1"/>
          </p:nvPr>
        </p:nvSpPr>
        <p:spPr>
          <a:xfrm>
            <a:off x="457200" y="1600200"/>
            <a:ext cx="8229600" cy="4999419"/>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6" name="Picture 5" descr="6qc3Nq_aAkpt60pdvww4gFaPQxXNE3yZQQdwOo3LEO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25" y="2168506"/>
            <a:ext cx="2846057" cy="1572108"/>
          </a:xfrm>
          <a:prstGeom prst="rect">
            <a:avLst/>
          </a:prstGeom>
        </p:spPr>
      </p:pic>
      <p:sp>
        <p:nvSpPr>
          <p:cNvPr id="8" name="Right Arrow 7"/>
          <p:cNvSpPr/>
          <p:nvPr/>
        </p:nvSpPr>
        <p:spPr>
          <a:xfrm>
            <a:off x="6214186" y="2621445"/>
            <a:ext cx="884050" cy="610153"/>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91579" y="4619249"/>
            <a:ext cx="7355814" cy="1200328"/>
          </a:xfrm>
          <a:prstGeom prst="rect">
            <a:avLst/>
          </a:prstGeom>
        </p:spPr>
        <p:txBody>
          <a:bodyPr wrap="square">
            <a:spAutoFit/>
          </a:bodyPr>
          <a:lstStyle/>
          <a:p>
            <a:r>
              <a:rPr lang="en-US" sz="2400" dirty="0" smtClean="0">
                <a:solidFill>
                  <a:srgbClr val="FF0000"/>
                </a:solidFill>
              </a:rPr>
              <a:t>Program your robot to turn 90 degrees....Does </a:t>
            </a:r>
            <a:r>
              <a:rPr lang="en-US" sz="2400" dirty="0">
                <a:solidFill>
                  <a:srgbClr val="FF0000"/>
                </a:solidFill>
              </a:rPr>
              <a:t>the robot </a:t>
            </a:r>
            <a:r>
              <a:rPr lang="en-US" sz="2400" dirty="0" smtClean="0">
                <a:solidFill>
                  <a:srgbClr val="FF0000"/>
                </a:solidFill>
              </a:rPr>
              <a:t>actually turn </a:t>
            </a:r>
            <a:r>
              <a:rPr lang="en-US" sz="2400" dirty="0">
                <a:solidFill>
                  <a:srgbClr val="FF0000"/>
                </a:solidFill>
              </a:rPr>
              <a:t>90 </a:t>
            </a:r>
            <a:r>
              <a:rPr lang="en-US" sz="2400" dirty="0" smtClean="0">
                <a:solidFill>
                  <a:srgbClr val="FF0000"/>
                </a:solidFill>
              </a:rPr>
              <a:t>degrees if you just pick 90 degrees for distance?</a:t>
            </a:r>
            <a:endParaRPr lang="en-US" sz="2400" dirty="0">
              <a:solidFill>
                <a:srgbClr val="FF0000"/>
              </a:solidFill>
            </a:endParaRPr>
          </a:p>
        </p:txBody>
      </p:sp>
      <p:cxnSp>
        <p:nvCxnSpPr>
          <p:cNvPr id="15" name="Straight Arrow Connector 14"/>
          <p:cNvCxnSpPr/>
          <p:nvPr/>
        </p:nvCxnSpPr>
        <p:spPr>
          <a:xfrm flipH="1" flipV="1">
            <a:off x="2860261" y="3448087"/>
            <a:ext cx="927652" cy="1068696"/>
          </a:xfrm>
          <a:prstGeom prst="straightConnector1">
            <a:avLst/>
          </a:prstGeom>
          <a:ln w="38100" cmpd="sng">
            <a:solidFill>
              <a:srgbClr val="D1282E"/>
            </a:solidFill>
            <a:tailEnd type="arrow"/>
          </a:ln>
        </p:spPr>
        <p:style>
          <a:lnRef idx="2">
            <a:schemeClr val="accent1"/>
          </a:lnRef>
          <a:fillRef idx="0">
            <a:schemeClr val="accent1"/>
          </a:fillRef>
          <a:effectRef idx="1">
            <a:schemeClr val="accent1"/>
          </a:effectRef>
          <a:fontRef idx="minor">
            <a:schemeClr val="tx1"/>
          </a:fontRef>
        </p:style>
      </p:cxnSp>
      <p:pic>
        <p:nvPicPr>
          <p:cNvPr id="17" name="Picture 16" descr="Screen Shot 2014-08-07 at 12.29.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3741" y="1282413"/>
            <a:ext cx="3012848" cy="374207"/>
          </a:xfrm>
          <a:prstGeom prst="rect">
            <a:avLst/>
          </a:prstGeom>
        </p:spPr>
      </p:pic>
      <p:sp>
        <p:nvSpPr>
          <p:cNvPr id="14" name="Oval 13"/>
          <p:cNvSpPr/>
          <p:nvPr/>
        </p:nvSpPr>
        <p:spPr>
          <a:xfrm>
            <a:off x="2087217" y="2926522"/>
            <a:ext cx="773044" cy="814092"/>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 Droids Robotics, 2014, v.1.1 (Last edit: 9/22/2014)</a:t>
            </a:r>
            <a:endParaRPr lang="en-US"/>
          </a:p>
        </p:txBody>
      </p:sp>
      <p:grpSp>
        <p:nvGrpSpPr>
          <p:cNvPr id="13" name="Group 12"/>
          <p:cNvGrpSpPr/>
          <p:nvPr/>
        </p:nvGrpSpPr>
        <p:grpSpPr>
          <a:xfrm>
            <a:off x="4495941" y="2270758"/>
            <a:ext cx="1386064" cy="1371767"/>
            <a:chOff x="892871" y="1692163"/>
            <a:chExt cx="1386064" cy="1371767"/>
          </a:xfrm>
        </p:grpSpPr>
        <p:grpSp>
          <p:nvGrpSpPr>
            <p:cNvPr id="16" name="Group 15"/>
            <p:cNvGrpSpPr/>
            <p:nvPr/>
          </p:nvGrpSpPr>
          <p:grpSpPr>
            <a:xfrm>
              <a:off x="892871" y="1692163"/>
              <a:ext cx="1199001" cy="1371767"/>
              <a:chOff x="6507213" y="1384746"/>
              <a:chExt cx="1199001" cy="1371767"/>
            </a:xfrm>
          </p:grpSpPr>
          <p:grpSp>
            <p:nvGrpSpPr>
              <p:cNvPr id="20" name="Group 19"/>
              <p:cNvGrpSpPr/>
              <p:nvPr/>
            </p:nvGrpSpPr>
            <p:grpSpPr>
              <a:xfrm rot="5400000">
                <a:off x="6518630" y="1512901"/>
                <a:ext cx="1141996" cy="1164830"/>
                <a:chOff x="6310708" y="2223671"/>
                <a:chExt cx="809489" cy="898563"/>
              </a:xfrm>
            </p:grpSpPr>
            <p:sp>
              <p:nvSpPr>
                <p:cNvPr id="23" name="Rounded Rectangle 2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5" name="Rounded Rectangle 24"/>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6" name="Oval 25"/>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TextBox 20"/>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22" name="TextBox 21"/>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18" name="Curved Connector 17"/>
            <p:cNvCxnSpPr/>
            <p:nvPr/>
          </p:nvCxnSpPr>
          <p:spPr>
            <a:xfrm>
              <a:off x="1930037" y="1876829"/>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rot="5400000">
            <a:off x="7354057" y="2240817"/>
            <a:ext cx="1199001" cy="1371767"/>
            <a:chOff x="6507213" y="1384746"/>
            <a:chExt cx="1199001" cy="1371767"/>
          </a:xfrm>
        </p:grpSpPr>
        <p:grpSp>
          <p:nvGrpSpPr>
            <p:cNvPr id="30" name="Group 29"/>
            <p:cNvGrpSpPr/>
            <p:nvPr/>
          </p:nvGrpSpPr>
          <p:grpSpPr>
            <a:xfrm rot="5400000">
              <a:off x="6518630" y="1512901"/>
              <a:ext cx="1141996" cy="1164830"/>
              <a:chOff x="6310708" y="2223671"/>
              <a:chExt cx="809489" cy="898563"/>
            </a:xfrm>
          </p:grpSpPr>
          <p:sp>
            <p:nvSpPr>
              <p:cNvPr id="33" name="Rounded Rectangle 3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5" name="Rounded Rectangle 34"/>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6" name="Oval 35"/>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TextBox 30"/>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32" name="TextBox 31"/>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sp>
        <p:nvSpPr>
          <p:cNvPr id="7" name="TextBox 6"/>
          <p:cNvSpPr txBox="1"/>
          <p:nvPr/>
        </p:nvSpPr>
        <p:spPr>
          <a:xfrm>
            <a:off x="6301774" y="2042855"/>
            <a:ext cx="647007" cy="646331"/>
          </a:xfrm>
          <a:prstGeom prst="rect">
            <a:avLst/>
          </a:prstGeom>
          <a:noFill/>
        </p:spPr>
        <p:txBody>
          <a:bodyPr wrap="square" rtlCol="0">
            <a:spAutoFit/>
          </a:bodyPr>
          <a:lstStyle/>
          <a:p>
            <a:r>
              <a:rPr lang="en-US" sz="3600" dirty="0" smtClean="0"/>
              <a:t>?</a:t>
            </a:r>
            <a:endParaRPr lang="en-US" sz="3600" dirty="0"/>
          </a:p>
        </p:txBody>
      </p:sp>
    </p:spTree>
    <p:extLst>
      <p:ext uri="{BB962C8B-B14F-4D97-AF65-F5344CB8AC3E}">
        <p14:creationId xmlns:p14="http://schemas.microsoft.com/office/powerpoint/2010/main" val="15134586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make the robot turn 90 degrees?</a:t>
            </a:r>
            <a:endParaRPr lang="en-US" dirty="0"/>
          </a:p>
        </p:txBody>
      </p:sp>
      <p:sp>
        <p:nvSpPr>
          <p:cNvPr id="3" name="Content Placeholder 2"/>
          <p:cNvSpPr>
            <a:spLocks noGrp="1"/>
          </p:cNvSpPr>
          <p:nvPr>
            <p:ph idx="1"/>
          </p:nvPr>
        </p:nvSpPr>
        <p:spPr/>
        <p:txBody>
          <a:bodyPr/>
          <a:lstStyle/>
          <a:p>
            <a:r>
              <a:rPr lang="en-US" sz="3200" dirty="0" smtClean="0"/>
              <a:t>Ans. Try using the port view again to measure the turn and then input the correct number of degrees.</a:t>
            </a:r>
          </a:p>
          <a:p>
            <a:endParaRPr lang="en-US" dirty="0"/>
          </a:p>
        </p:txBody>
      </p:sp>
      <p:pic>
        <p:nvPicPr>
          <p:cNvPr id="6" name="Picture 5" descr="6qc3Nq_aAkpt60pdvww4gFaPQxXNE3yZQQdwOo3LEO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39" y="4339196"/>
            <a:ext cx="3543904" cy="1957585"/>
          </a:xfrm>
          <a:prstGeom prst="rect">
            <a:avLst/>
          </a:prstGeom>
        </p:spPr>
      </p:pic>
      <p:pic>
        <p:nvPicPr>
          <p:cNvPr id="10" name="Picture 9" descr="Screenshot 2014-08-07 00.2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801" y="3299161"/>
            <a:ext cx="3301999" cy="3373782"/>
          </a:xfrm>
          <a:prstGeom prst="rect">
            <a:avLst/>
          </a:prstGeom>
        </p:spPr>
      </p:pic>
      <p:pic>
        <p:nvPicPr>
          <p:cNvPr id="7" name="Picture 6" descr="Screen Shot 2014-08-07 at 12.29.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843896"/>
            <a:ext cx="3987800" cy="495300"/>
          </a:xfrm>
          <a:prstGeom prst="rect">
            <a:avLst/>
          </a:prstGeom>
        </p:spPr>
      </p:pic>
      <p:sp>
        <p:nvSpPr>
          <p:cNvPr id="8" name="Oval 7"/>
          <p:cNvSpPr/>
          <p:nvPr/>
        </p:nvSpPr>
        <p:spPr>
          <a:xfrm>
            <a:off x="2606762" y="5312071"/>
            <a:ext cx="773044" cy="814092"/>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2152278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TURNING An Attachment ARM, not just the wheels</a:t>
            </a:r>
            <a:endParaRPr lang="en-US" dirty="0"/>
          </a:p>
        </p:txBody>
      </p:sp>
      <p:sp>
        <p:nvSpPr>
          <p:cNvPr id="3" name="Content Placeholder 2"/>
          <p:cNvSpPr>
            <a:spLocks noGrp="1"/>
          </p:cNvSpPr>
          <p:nvPr>
            <p:ph idx="1"/>
          </p:nvPr>
        </p:nvSpPr>
        <p:spPr>
          <a:xfrm>
            <a:off x="457200" y="1765830"/>
            <a:ext cx="4779098" cy="4574241"/>
          </a:xfrm>
        </p:spPr>
        <p:txBody>
          <a:bodyPr>
            <a:normAutofit/>
          </a:bodyPr>
          <a:lstStyle/>
          <a:p>
            <a:pPr marL="342900" indent="-342900">
              <a:buFont typeface="Arial"/>
              <a:buChar char="•"/>
            </a:pPr>
            <a:r>
              <a:rPr lang="en-US" dirty="0" smtClean="0"/>
              <a:t>Attach a medium motor to Port A or a large motor to Port D as needed.</a:t>
            </a:r>
          </a:p>
          <a:p>
            <a:pPr marL="342900" indent="-342900">
              <a:buFont typeface="Arial"/>
              <a:buChar char="•"/>
            </a:pPr>
            <a:r>
              <a:rPr lang="en-US" dirty="0" smtClean="0"/>
              <a:t>Move Steering vs. Motor Block</a:t>
            </a:r>
          </a:p>
          <a:p>
            <a:pPr marL="800100" lvl="1" indent="-342900">
              <a:buFont typeface="Arial"/>
              <a:buChar char="•"/>
            </a:pPr>
            <a:r>
              <a:rPr lang="en-US" dirty="0" smtClean="0"/>
              <a:t>For moving your wheels you should use a Move Steering Block that syncs both wheel motors.</a:t>
            </a:r>
          </a:p>
          <a:p>
            <a:pPr marL="800100" lvl="1" indent="-342900">
              <a:buFont typeface="Arial"/>
              <a:buChar char="•"/>
            </a:pPr>
            <a:r>
              <a:rPr lang="en-US" dirty="0" smtClean="0"/>
              <a:t>For moving your attachment your arm, you use either a Medium Motor Block or a Large Motor Block because you don’t need to sync your motors.</a:t>
            </a:r>
          </a:p>
          <a:p>
            <a:endParaRPr lang="en-US" dirty="0"/>
          </a:p>
        </p:txBody>
      </p:sp>
      <p:pic>
        <p:nvPicPr>
          <p:cNvPr id="4" name="Picture 3" descr="Screen Shot 2014-08-07 at 1.45.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774" y="4725954"/>
            <a:ext cx="3263900" cy="1333500"/>
          </a:xfrm>
          <a:prstGeom prst="rect">
            <a:avLst/>
          </a:prstGeom>
        </p:spPr>
      </p:pic>
      <p:pic>
        <p:nvPicPr>
          <p:cNvPr id="5" name="Picture 4" descr="Screen Shot 2014-08-07 at 1.45.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4174" y="2117724"/>
            <a:ext cx="3238500" cy="1422400"/>
          </a:xfrm>
          <a:prstGeom prst="rect">
            <a:avLst/>
          </a:prstGeom>
        </p:spPr>
      </p:pic>
      <p:sp>
        <p:nvSpPr>
          <p:cNvPr id="6" name="TextBox 5"/>
          <p:cNvSpPr txBox="1"/>
          <p:nvPr/>
        </p:nvSpPr>
        <p:spPr>
          <a:xfrm>
            <a:off x="5777624" y="1779623"/>
            <a:ext cx="2654583" cy="369332"/>
          </a:xfrm>
          <a:prstGeom prst="rect">
            <a:avLst/>
          </a:prstGeom>
          <a:noFill/>
        </p:spPr>
        <p:txBody>
          <a:bodyPr wrap="square" rtlCol="0">
            <a:spAutoFit/>
          </a:bodyPr>
          <a:lstStyle/>
          <a:p>
            <a:r>
              <a:rPr lang="en-US" dirty="0" smtClean="0"/>
              <a:t>Medium Motor Block</a:t>
            </a:r>
            <a:endParaRPr lang="en-US" dirty="0"/>
          </a:p>
        </p:txBody>
      </p:sp>
      <p:sp>
        <p:nvSpPr>
          <p:cNvPr id="7" name="TextBox 6"/>
          <p:cNvSpPr txBox="1"/>
          <p:nvPr/>
        </p:nvSpPr>
        <p:spPr>
          <a:xfrm>
            <a:off x="5777624" y="4404322"/>
            <a:ext cx="2654583" cy="369332"/>
          </a:xfrm>
          <a:prstGeom prst="rect">
            <a:avLst/>
          </a:prstGeom>
          <a:noFill/>
        </p:spPr>
        <p:txBody>
          <a:bodyPr wrap="square" rtlCol="0">
            <a:spAutoFit/>
          </a:bodyPr>
          <a:lstStyle/>
          <a:p>
            <a:r>
              <a:rPr lang="en-US" dirty="0" smtClean="0"/>
              <a:t>Large Motor Block</a:t>
            </a:r>
            <a:endParaRPr lang="en-US" dirty="0"/>
          </a:p>
        </p:txBody>
      </p:sp>
      <p:sp>
        <p:nvSpPr>
          <p:cNvPr id="8" name="Footer Placeholder 7"/>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38412801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Motor “On” and “Wait” Blocks</a:t>
            </a:r>
            <a:endParaRPr lang="en-US" dirty="0"/>
          </a:p>
        </p:txBody>
      </p:sp>
      <p:sp>
        <p:nvSpPr>
          <p:cNvPr id="3" name="Content Placeholder 2"/>
          <p:cNvSpPr>
            <a:spLocks noGrp="1"/>
          </p:cNvSpPr>
          <p:nvPr>
            <p:ph idx="1"/>
          </p:nvPr>
        </p:nvSpPr>
        <p:spPr>
          <a:xfrm>
            <a:off x="457200" y="1600200"/>
            <a:ext cx="5505752" cy="4525963"/>
          </a:xfrm>
        </p:spPr>
        <p:txBody>
          <a:bodyPr>
            <a:normAutofit/>
          </a:bodyPr>
          <a:lstStyle/>
          <a:p>
            <a:r>
              <a:rPr lang="en-US" dirty="0" smtClean="0"/>
              <a:t>Leaving the motor “on” and “off”</a:t>
            </a:r>
          </a:p>
          <a:p>
            <a:r>
              <a:rPr lang="en-US" dirty="0" smtClean="0"/>
              <a:t>Why use the “on” instead of “degrees”?</a:t>
            </a:r>
          </a:p>
          <a:p>
            <a:pPr lvl="1"/>
            <a:r>
              <a:rPr lang="en-US" dirty="0" smtClean="0"/>
              <a:t>May want the program to do other tasks while moving</a:t>
            </a:r>
          </a:p>
          <a:p>
            <a:endParaRPr lang="en-US" dirty="0" smtClean="0"/>
          </a:p>
          <a:p>
            <a:r>
              <a:rPr lang="en-US" dirty="0" smtClean="0"/>
              <a:t>“</a:t>
            </a:r>
            <a:r>
              <a:rPr lang="en-US" dirty="0"/>
              <a:t>W</a:t>
            </a:r>
            <a:r>
              <a:rPr lang="en-US" dirty="0" smtClean="0"/>
              <a:t>ait” block in Flow Tab</a:t>
            </a:r>
          </a:p>
          <a:p>
            <a:pPr lvl="1"/>
            <a:r>
              <a:rPr lang="en-US" dirty="0" smtClean="0"/>
              <a:t>Wait for seconds</a:t>
            </a:r>
          </a:p>
          <a:p>
            <a:pPr lvl="1"/>
            <a:endParaRPr lang="en-US" dirty="0"/>
          </a:p>
          <a:p>
            <a:pPr lvl="1"/>
            <a:endParaRPr lang="en-US" dirty="0" smtClean="0"/>
          </a:p>
        </p:txBody>
      </p:sp>
      <p:pic>
        <p:nvPicPr>
          <p:cNvPr id="4" name="Picture 3"/>
          <p:cNvPicPr>
            <a:picLocks noChangeAspect="1"/>
          </p:cNvPicPr>
          <p:nvPr/>
        </p:nvPicPr>
        <p:blipFill>
          <a:blip r:embed="rId2"/>
          <a:stretch>
            <a:fillRect/>
          </a:stretch>
        </p:blipFill>
        <p:spPr>
          <a:xfrm>
            <a:off x="5830430" y="3922411"/>
            <a:ext cx="1311729" cy="1219678"/>
          </a:xfrm>
          <a:prstGeom prst="rect">
            <a:avLst/>
          </a:prstGeom>
        </p:spPr>
      </p:pic>
      <p:pic>
        <p:nvPicPr>
          <p:cNvPr id="5" name="Picture 4"/>
          <p:cNvPicPr>
            <a:picLocks noChangeAspect="1"/>
          </p:cNvPicPr>
          <p:nvPr/>
        </p:nvPicPr>
        <p:blipFill>
          <a:blip r:embed="rId3"/>
          <a:stretch>
            <a:fillRect/>
          </a:stretch>
        </p:blipFill>
        <p:spPr>
          <a:xfrm>
            <a:off x="5715868" y="1600200"/>
            <a:ext cx="1818519" cy="1257487"/>
          </a:xfrm>
          <a:prstGeom prst="rect">
            <a:avLst/>
          </a:prstGeom>
        </p:spPr>
      </p:pic>
      <p:pic>
        <p:nvPicPr>
          <p:cNvPr id="6" name="Picture 5"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8459" y="4316278"/>
            <a:ext cx="1196889" cy="1095026"/>
          </a:xfrm>
          <a:prstGeom prst="rect">
            <a:avLst/>
          </a:prstGeom>
        </p:spPr>
      </p:pic>
      <p:sp>
        <p:nvSpPr>
          <p:cNvPr id="7" name="TextBox 6"/>
          <p:cNvSpPr txBox="1"/>
          <p:nvPr/>
        </p:nvSpPr>
        <p:spPr>
          <a:xfrm>
            <a:off x="7647674" y="4739559"/>
            <a:ext cx="991846" cy="369332"/>
          </a:xfrm>
          <a:prstGeom prst="rect">
            <a:avLst/>
          </a:prstGeom>
          <a:noFill/>
        </p:spPr>
        <p:txBody>
          <a:bodyPr wrap="square" rtlCol="0">
            <a:spAutoFit/>
          </a:bodyPr>
          <a:lstStyle/>
          <a:p>
            <a:r>
              <a:rPr lang="en-US" dirty="0" smtClean="0">
                <a:solidFill>
                  <a:srgbClr val="FF0000"/>
                </a:solidFill>
              </a:rPr>
              <a:t>WAIT!</a:t>
            </a:r>
            <a:endParaRPr lang="en-US" dirty="0">
              <a:solidFill>
                <a:srgbClr val="FF0000"/>
              </a:solidFill>
            </a:endParaRPr>
          </a:p>
        </p:txBody>
      </p:sp>
      <p:pic>
        <p:nvPicPr>
          <p:cNvPr id="8" name="Picture 7" descr="Screen Shot 2014-08-07 at 12.29.4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9442" y="961100"/>
            <a:ext cx="3145906" cy="390733"/>
          </a:xfrm>
          <a:prstGeom prst="rect">
            <a:avLst/>
          </a:prstGeom>
        </p:spPr>
      </p:pic>
      <p:pic>
        <p:nvPicPr>
          <p:cNvPr id="9" name="Picture 8" descr="Screen Shot 2014-08-07 at 12.27.3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9346" y="3398374"/>
            <a:ext cx="2986806" cy="347091"/>
          </a:xfrm>
          <a:prstGeom prst="rect">
            <a:avLst/>
          </a:prstGeom>
        </p:spPr>
      </p:pic>
      <p:sp>
        <p:nvSpPr>
          <p:cNvPr id="10" name="Oval 9"/>
          <p:cNvSpPr/>
          <p:nvPr/>
        </p:nvSpPr>
        <p:spPr>
          <a:xfrm>
            <a:off x="5715868" y="2396435"/>
            <a:ext cx="667262" cy="629478"/>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4472609" y="1965739"/>
            <a:ext cx="1243259" cy="508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Footer Placeholder 10"/>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18889369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Something fun: Display Block</a:t>
            </a:r>
            <a:endParaRPr lang="en-US" dirty="0"/>
          </a:p>
        </p:txBody>
      </p:sp>
      <p:sp>
        <p:nvSpPr>
          <p:cNvPr id="3" name="Content Placeholder 2"/>
          <p:cNvSpPr>
            <a:spLocks noGrp="1"/>
          </p:cNvSpPr>
          <p:nvPr>
            <p:ph idx="1"/>
          </p:nvPr>
        </p:nvSpPr>
        <p:spPr>
          <a:xfrm>
            <a:off x="457199" y="1424610"/>
            <a:ext cx="3776430" cy="4892502"/>
          </a:xfrm>
          <a:ln>
            <a:noFill/>
          </a:ln>
        </p:spPr>
        <p:txBody>
          <a:bodyPr>
            <a:normAutofit fontScale="92500" lnSpcReduction="10000"/>
          </a:bodyPr>
          <a:lstStyle/>
          <a:p>
            <a:pPr marL="342900" indent="-342900">
              <a:buFont typeface="Arial"/>
              <a:buChar char="•"/>
            </a:pPr>
            <a:r>
              <a:rPr lang="en-US" b="0" dirty="0" smtClean="0"/>
              <a:t>Use the Display Block to display information and pictures on the screen</a:t>
            </a:r>
            <a:endParaRPr lang="en-US" b="0" dirty="0"/>
          </a:p>
          <a:p>
            <a:pPr marL="342900" indent="-342900">
              <a:buFont typeface="Arial"/>
              <a:buChar char="•"/>
            </a:pPr>
            <a:r>
              <a:rPr lang="en-US" b="0" dirty="0" smtClean="0"/>
              <a:t>You can control the location and size of text</a:t>
            </a:r>
          </a:p>
          <a:p>
            <a:pPr marL="342900" indent="-342900">
              <a:buFont typeface="Arial"/>
              <a:buChar char="•"/>
            </a:pPr>
            <a:r>
              <a:rPr lang="en-US" b="0" dirty="0"/>
              <a:t>You can use this same block to display sensor readings and instructions.</a:t>
            </a:r>
          </a:p>
          <a:p>
            <a:pPr marL="342900" indent="-342900">
              <a:buFont typeface="Arial"/>
              <a:buChar char="•"/>
            </a:pPr>
            <a:endParaRPr lang="en-US" b="0" dirty="0" smtClean="0"/>
          </a:p>
          <a:p>
            <a:pPr marL="342900" indent="-342900">
              <a:buFont typeface="Arial"/>
              <a:buChar char="•"/>
            </a:pPr>
            <a:r>
              <a:rPr lang="en-US" b="0" dirty="0" smtClean="0">
                <a:solidFill>
                  <a:srgbClr val="3366FF"/>
                </a:solidFill>
              </a:rPr>
              <a:t>Challenge: Can you display eyes on the screen while moving?  Alternate eyeballs that look left and right.</a:t>
            </a:r>
          </a:p>
          <a:p>
            <a:pPr marL="800100" lvl="1" indent="-342900">
              <a:buFont typeface="Arial"/>
              <a:buChar char="•"/>
            </a:pPr>
            <a:r>
              <a:rPr lang="en-US" b="0" dirty="0" smtClean="0"/>
              <a:t>Use </a:t>
            </a:r>
            <a:r>
              <a:rPr lang="en-US" b="0" dirty="0"/>
              <a:t>the Display Block, Motor On and Wait Block</a:t>
            </a:r>
          </a:p>
          <a:p>
            <a:endParaRPr lang="en-US" b="0" dirty="0"/>
          </a:p>
        </p:txBody>
      </p:sp>
      <p:pic>
        <p:nvPicPr>
          <p:cNvPr id="5" name="Picture 4"/>
          <p:cNvPicPr>
            <a:picLocks noChangeAspect="1"/>
          </p:cNvPicPr>
          <p:nvPr/>
        </p:nvPicPr>
        <p:blipFill>
          <a:blip r:embed="rId2"/>
          <a:stretch>
            <a:fillRect/>
          </a:stretch>
        </p:blipFill>
        <p:spPr>
          <a:xfrm>
            <a:off x="5400261" y="1424610"/>
            <a:ext cx="2468841" cy="1061867"/>
          </a:xfrm>
          <a:prstGeom prst="rect">
            <a:avLst/>
          </a:prstGeom>
        </p:spPr>
      </p:pic>
      <p:pic>
        <p:nvPicPr>
          <p:cNvPr id="6" name="Picture 5" descr="Screen Shot 2014-08-07 at 12.29.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9734" y="930508"/>
            <a:ext cx="3310225" cy="411143"/>
          </a:xfrm>
          <a:prstGeom prst="rect">
            <a:avLst/>
          </a:prstGeom>
        </p:spPr>
      </p:pic>
      <p:pic>
        <p:nvPicPr>
          <p:cNvPr id="7" name="Picture 6" descr="Screen Shot 2014-08-08 at 5.44.32 PM.png"/>
          <p:cNvPicPr>
            <a:picLocks noChangeAspect="1"/>
          </p:cNvPicPr>
          <p:nvPr/>
        </p:nvPicPr>
        <p:blipFill rotWithShape="1">
          <a:blip r:embed="rId4">
            <a:extLst>
              <a:ext uri="{28A0092B-C50C-407E-A947-70E740481C1C}">
                <a14:useLocalDpi xmlns:a14="http://schemas.microsoft.com/office/drawing/2010/main" val="0"/>
              </a:ext>
            </a:extLst>
          </a:blip>
          <a:srcRect l="19686" r="41425"/>
          <a:stretch/>
        </p:blipFill>
        <p:spPr>
          <a:xfrm>
            <a:off x="4726608" y="4070839"/>
            <a:ext cx="3556001" cy="2509503"/>
          </a:xfrm>
          <a:prstGeom prst="rect">
            <a:avLst/>
          </a:prstGeom>
        </p:spPr>
      </p:pic>
      <p:cxnSp>
        <p:nvCxnSpPr>
          <p:cNvPr id="9" name="Straight Arrow Connector 8"/>
          <p:cNvCxnSpPr/>
          <p:nvPr/>
        </p:nvCxnSpPr>
        <p:spPr>
          <a:xfrm>
            <a:off x="3898348" y="1822174"/>
            <a:ext cx="1424609" cy="16565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76063717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Solution</a:t>
            </a:r>
            <a:endParaRPr lang="en-US" dirty="0"/>
          </a:p>
        </p:txBody>
      </p:sp>
      <p:pic>
        <p:nvPicPr>
          <p:cNvPr id="5" name="Picture 4" descr="Screen Shot 2014-08-08 at 5.44.32 PM.png"/>
          <p:cNvPicPr>
            <a:picLocks noChangeAspect="1"/>
          </p:cNvPicPr>
          <p:nvPr/>
        </p:nvPicPr>
        <p:blipFill rotWithShape="1">
          <a:blip r:embed="rId2">
            <a:extLst>
              <a:ext uri="{28A0092B-C50C-407E-A947-70E740481C1C}">
                <a14:useLocalDpi xmlns:a14="http://schemas.microsoft.com/office/drawing/2010/main" val="0"/>
              </a:ext>
            </a:extLst>
          </a:blip>
          <a:srcRect l="7487" r="2924"/>
          <a:stretch/>
        </p:blipFill>
        <p:spPr>
          <a:xfrm>
            <a:off x="552180" y="1693851"/>
            <a:ext cx="8192052" cy="2509503"/>
          </a:xfrm>
          <a:prstGeom prst="rect">
            <a:avLst/>
          </a:prstGeom>
        </p:spPr>
      </p:pic>
      <p:sp>
        <p:nvSpPr>
          <p:cNvPr id="7" name="TextBox 6"/>
          <p:cNvSpPr txBox="1"/>
          <p:nvPr/>
        </p:nvSpPr>
        <p:spPr>
          <a:xfrm>
            <a:off x="1844261" y="3732696"/>
            <a:ext cx="1292087" cy="646331"/>
          </a:xfrm>
          <a:prstGeom prst="rect">
            <a:avLst/>
          </a:prstGeom>
          <a:noFill/>
        </p:spPr>
        <p:txBody>
          <a:bodyPr wrap="square" rtlCol="0">
            <a:spAutoFit/>
          </a:bodyPr>
          <a:lstStyle/>
          <a:p>
            <a:r>
              <a:rPr lang="en-US" dirty="0" smtClean="0"/>
              <a:t>Display Block</a:t>
            </a:r>
            <a:endParaRPr lang="en-US" dirty="0"/>
          </a:p>
        </p:txBody>
      </p:sp>
      <p:sp>
        <p:nvSpPr>
          <p:cNvPr id="8" name="TextBox 7"/>
          <p:cNvSpPr txBox="1"/>
          <p:nvPr/>
        </p:nvSpPr>
        <p:spPr>
          <a:xfrm>
            <a:off x="552174" y="3853043"/>
            <a:ext cx="1292087" cy="369332"/>
          </a:xfrm>
          <a:prstGeom prst="rect">
            <a:avLst/>
          </a:prstGeom>
          <a:noFill/>
        </p:spPr>
        <p:txBody>
          <a:bodyPr wrap="square" rtlCol="0">
            <a:spAutoFit/>
          </a:bodyPr>
          <a:lstStyle/>
          <a:p>
            <a:r>
              <a:rPr lang="en-US" dirty="0" smtClean="0"/>
              <a:t>Motor On</a:t>
            </a:r>
            <a:endParaRPr lang="en-US" dirty="0"/>
          </a:p>
        </p:txBody>
      </p:sp>
      <p:sp>
        <p:nvSpPr>
          <p:cNvPr id="9" name="TextBox 8"/>
          <p:cNvSpPr txBox="1"/>
          <p:nvPr/>
        </p:nvSpPr>
        <p:spPr>
          <a:xfrm>
            <a:off x="2968488" y="3753656"/>
            <a:ext cx="996122" cy="646331"/>
          </a:xfrm>
          <a:prstGeom prst="rect">
            <a:avLst/>
          </a:prstGeom>
          <a:noFill/>
        </p:spPr>
        <p:txBody>
          <a:bodyPr wrap="square" rtlCol="0">
            <a:spAutoFit/>
          </a:bodyPr>
          <a:lstStyle/>
          <a:p>
            <a:r>
              <a:rPr lang="en-US" dirty="0" smtClean="0"/>
              <a:t>Wait Block</a:t>
            </a:r>
            <a:endParaRPr lang="en-US" dirty="0"/>
          </a:p>
        </p:txBody>
      </p:sp>
      <p:sp>
        <p:nvSpPr>
          <p:cNvPr id="10" name="TextBox 9"/>
          <p:cNvSpPr txBox="1"/>
          <p:nvPr/>
        </p:nvSpPr>
        <p:spPr>
          <a:xfrm>
            <a:off x="7929217" y="3753656"/>
            <a:ext cx="947531" cy="646331"/>
          </a:xfrm>
          <a:prstGeom prst="rect">
            <a:avLst/>
          </a:prstGeom>
          <a:noFill/>
        </p:spPr>
        <p:txBody>
          <a:bodyPr wrap="square" rtlCol="0">
            <a:spAutoFit/>
          </a:bodyPr>
          <a:lstStyle/>
          <a:p>
            <a:r>
              <a:rPr lang="en-US" dirty="0" smtClean="0"/>
              <a:t>Motor Off</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55994298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06070"/>
            <a:ext cx="8245475" cy="1371600"/>
          </a:xfrm>
        </p:spPr>
        <p:txBody>
          <a:bodyPr>
            <a:normAutofit/>
          </a:bodyPr>
          <a:lstStyle/>
          <a:p>
            <a:pPr algn="ctr"/>
            <a:r>
              <a:rPr lang="en-US" dirty="0" smtClean="0"/>
              <a:t>SECTION 4: TOUCH SENSOR</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17402410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Modification to your Robot Build</a:t>
            </a:r>
            <a:endParaRPr lang="en-US" dirty="0"/>
          </a:p>
        </p:txBody>
      </p:sp>
      <p:sp>
        <p:nvSpPr>
          <p:cNvPr id="3" name="Content Placeholder 2"/>
          <p:cNvSpPr>
            <a:spLocks noGrp="1"/>
          </p:cNvSpPr>
          <p:nvPr>
            <p:ph idx="1"/>
          </p:nvPr>
        </p:nvSpPr>
        <p:spPr/>
        <p:txBody>
          <a:bodyPr/>
          <a:lstStyle/>
          <a:p>
            <a:r>
              <a:rPr lang="en-US" dirty="0" smtClean="0"/>
              <a:t>If you built the robot that we recommended, you will have to make a minor modification to the design so that the touch sensor is more accessible.</a:t>
            </a:r>
            <a:endParaRPr lang="en-US" dirty="0"/>
          </a:p>
        </p:txBody>
      </p:sp>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pic>
        <p:nvPicPr>
          <p:cNvPr id="5" name="Picture 4" descr="photo 1 (3).JPG"/>
          <p:cNvPicPr>
            <a:picLocks noChangeAspect="1"/>
          </p:cNvPicPr>
          <p:nvPr/>
        </p:nvPicPr>
        <p:blipFill rotWithShape="1">
          <a:blip r:embed="rId2">
            <a:extLst>
              <a:ext uri="{28A0092B-C50C-407E-A947-70E740481C1C}">
                <a14:useLocalDpi xmlns:a14="http://schemas.microsoft.com/office/drawing/2010/main" val="0"/>
              </a:ext>
            </a:extLst>
          </a:blip>
          <a:srcRect l="22200" t="25661" r="36250" b="23231"/>
          <a:stretch/>
        </p:blipFill>
        <p:spPr>
          <a:xfrm>
            <a:off x="1348764" y="3169824"/>
            <a:ext cx="1571442" cy="1443790"/>
          </a:xfrm>
          <a:prstGeom prst="rect">
            <a:avLst/>
          </a:prstGeom>
        </p:spPr>
      </p:pic>
      <p:pic>
        <p:nvPicPr>
          <p:cNvPr id="6" name="Picture 5" descr="photo 2 (4).JPG"/>
          <p:cNvPicPr>
            <a:picLocks noChangeAspect="1"/>
          </p:cNvPicPr>
          <p:nvPr/>
        </p:nvPicPr>
        <p:blipFill rotWithShape="1">
          <a:blip r:embed="rId3">
            <a:extLst>
              <a:ext uri="{28A0092B-C50C-407E-A947-70E740481C1C}">
                <a14:useLocalDpi xmlns:a14="http://schemas.microsoft.com/office/drawing/2010/main" val="0"/>
              </a:ext>
            </a:extLst>
          </a:blip>
          <a:srcRect t="23428" r="24736" b="12676"/>
          <a:stretch/>
        </p:blipFill>
        <p:spPr>
          <a:xfrm>
            <a:off x="3784341" y="3169824"/>
            <a:ext cx="2276909" cy="1443790"/>
          </a:xfrm>
          <a:prstGeom prst="rect">
            <a:avLst/>
          </a:prstGeom>
        </p:spPr>
      </p:pic>
    </p:spTree>
    <p:extLst>
      <p:ext uri="{BB962C8B-B14F-4D97-AF65-F5344CB8AC3E}">
        <p14:creationId xmlns:p14="http://schemas.microsoft.com/office/powerpoint/2010/main" val="2571294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“Brick” Buttons</a:t>
            </a:r>
            <a:endParaRPr lang="en-US" dirty="0"/>
          </a:p>
        </p:txBody>
      </p:sp>
      <p:sp>
        <p:nvSpPr>
          <p:cNvPr id="15" name="Content Placeholder 14"/>
          <p:cNvSpPr>
            <a:spLocks noGrp="1"/>
          </p:cNvSpPr>
          <p:nvPr>
            <p:ph sz="half" idx="1"/>
          </p:nvPr>
        </p:nvSpPr>
        <p:spPr/>
        <p:txBody>
          <a:bodyPr>
            <a:normAutofit/>
          </a:bodyPr>
          <a:lstStyle/>
          <a:p>
            <a:pPr marL="569913" indent="-569913"/>
            <a:r>
              <a:rPr lang="en-US" dirty="0"/>
              <a:t>1 = </a:t>
            </a:r>
            <a:r>
              <a:rPr lang="en-US" dirty="0" smtClean="0"/>
              <a:t>Back</a:t>
            </a:r>
            <a:br>
              <a:rPr lang="en-US" dirty="0" smtClean="0"/>
            </a:br>
            <a:r>
              <a:rPr lang="en-US" b="0" dirty="0" smtClean="0"/>
              <a:t>Undo</a:t>
            </a:r>
            <a:br>
              <a:rPr lang="en-US" b="0" dirty="0" smtClean="0"/>
            </a:br>
            <a:r>
              <a:rPr lang="en-US" b="0" dirty="0" smtClean="0"/>
              <a:t>Stop Program</a:t>
            </a:r>
            <a:br>
              <a:rPr lang="en-US" b="0" dirty="0" smtClean="0"/>
            </a:br>
            <a:r>
              <a:rPr lang="en-US" b="0" dirty="0" smtClean="0"/>
              <a:t>Shut </a:t>
            </a:r>
            <a:r>
              <a:rPr lang="en-US" b="0" dirty="0"/>
              <a:t>Down EV3</a:t>
            </a:r>
          </a:p>
          <a:p>
            <a:pPr marL="569913" indent="-569913"/>
            <a:r>
              <a:rPr lang="en-US" dirty="0"/>
              <a:t>2 = Center </a:t>
            </a:r>
            <a:r>
              <a:rPr lang="en-US" dirty="0" smtClean="0"/>
              <a:t>Button</a:t>
            </a:r>
            <a:br>
              <a:rPr lang="en-US" dirty="0" smtClean="0"/>
            </a:br>
            <a:r>
              <a:rPr lang="en-US" b="0" dirty="0" smtClean="0"/>
              <a:t>Select options</a:t>
            </a:r>
            <a:br>
              <a:rPr lang="en-US" b="0" dirty="0" smtClean="0"/>
            </a:br>
            <a:r>
              <a:rPr lang="en-US" b="0" dirty="0" smtClean="0"/>
              <a:t>Run </a:t>
            </a:r>
            <a:r>
              <a:rPr lang="en-US" b="0" dirty="0"/>
              <a:t>Program</a:t>
            </a:r>
          </a:p>
          <a:p>
            <a:pPr marL="569913" indent="-569913"/>
            <a:r>
              <a:rPr lang="en-US" dirty="0"/>
              <a:t>3 = </a:t>
            </a:r>
            <a:r>
              <a:rPr lang="en-US" dirty="0" smtClean="0"/>
              <a:t>L, R, </a:t>
            </a:r>
            <a:r>
              <a:rPr lang="en-US" dirty="0"/>
              <a:t>Up, Down</a:t>
            </a:r>
            <a:r>
              <a:rPr lang="en-US" b="0" dirty="0"/>
              <a:t> </a:t>
            </a:r>
            <a:r>
              <a:rPr lang="en-US" b="0" dirty="0" smtClean="0"/>
              <a:t/>
            </a:r>
            <a:br>
              <a:rPr lang="en-US" b="0" dirty="0" smtClean="0"/>
            </a:br>
            <a:r>
              <a:rPr lang="en-US" b="0" dirty="0" smtClean="0"/>
              <a:t>Navigate </a:t>
            </a:r>
            <a:r>
              <a:rPr lang="en-US" b="0" dirty="0"/>
              <a:t>menus</a:t>
            </a:r>
          </a:p>
          <a:p>
            <a:endParaRPr lang="en-US" dirty="0"/>
          </a:p>
        </p:txBody>
      </p:sp>
      <p:sp>
        <p:nvSpPr>
          <p:cNvPr id="16" name="Content Placeholder 15"/>
          <p:cNvSpPr>
            <a:spLocks noGrp="1"/>
          </p:cNvSpPr>
          <p:nvPr>
            <p:ph sz="half" idx="2"/>
          </p:nvPr>
        </p:nvSpPr>
        <p:spPr/>
        <p:txBody>
          <a:bodyPr>
            <a:normAutofit/>
          </a:bodyPr>
          <a:lstStyle/>
          <a:p>
            <a:endParaRPr lang="en-US"/>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pic>
        <p:nvPicPr>
          <p:cNvPr id="4" name="Picture 3"/>
          <p:cNvPicPr>
            <a:picLocks noChangeAspect="1"/>
          </p:cNvPicPr>
          <p:nvPr/>
        </p:nvPicPr>
        <p:blipFill rotWithShape="1">
          <a:blip r:embed="rId2"/>
          <a:srcRect l="16673" r="16884"/>
          <a:stretch/>
        </p:blipFill>
        <p:spPr>
          <a:xfrm>
            <a:off x="4444677" y="1063997"/>
            <a:ext cx="3670828" cy="5524813"/>
          </a:xfrm>
          <a:prstGeom prst="rect">
            <a:avLst/>
          </a:prstGeom>
        </p:spPr>
      </p:pic>
      <p:sp>
        <p:nvSpPr>
          <p:cNvPr id="5" name="Oval 4"/>
          <p:cNvSpPr/>
          <p:nvPr/>
        </p:nvSpPr>
        <p:spPr>
          <a:xfrm>
            <a:off x="5039949" y="3625479"/>
            <a:ext cx="462985" cy="396894"/>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1</a:t>
            </a:r>
          </a:p>
        </p:txBody>
      </p:sp>
      <p:sp>
        <p:nvSpPr>
          <p:cNvPr id="7" name="Oval 6"/>
          <p:cNvSpPr/>
          <p:nvPr/>
        </p:nvSpPr>
        <p:spPr>
          <a:xfrm>
            <a:off x="6068228" y="4412397"/>
            <a:ext cx="462985" cy="396894"/>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2</a:t>
            </a:r>
            <a:endParaRPr lang="en-US" dirty="0"/>
          </a:p>
        </p:txBody>
      </p:sp>
      <p:sp>
        <p:nvSpPr>
          <p:cNvPr id="8" name="Oval 7"/>
          <p:cNvSpPr/>
          <p:nvPr/>
        </p:nvSpPr>
        <p:spPr>
          <a:xfrm>
            <a:off x="5271226" y="4412397"/>
            <a:ext cx="462985" cy="396894"/>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3</a:t>
            </a:r>
            <a:endParaRPr lang="en-US" dirty="0"/>
          </a:p>
        </p:txBody>
      </p:sp>
      <p:sp>
        <p:nvSpPr>
          <p:cNvPr id="9" name="Oval 8"/>
          <p:cNvSpPr/>
          <p:nvPr/>
        </p:nvSpPr>
        <p:spPr>
          <a:xfrm>
            <a:off x="6074838" y="3850386"/>
            <a:ext cx="462985" cy="396894"/>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3</a:t>
            </a:r>
            <a:endParaRPr lang="en-US" dirty="0"/>
          </a:p>
        </p:txBody>
      </p:sp>
      <p:sp>
        <p:nvSpPr>
          <p:cNvPr id="10" name="Oval 9"/>
          <p:cNvSpPr/>
          <p:nvPr/>
        </p:nvSpPr>
        <p:spPr>
          <a:xfrm>
            <a:off x="6809279" y="4412397"/>
            <a:ext cx="462985" cy="396894"/>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3</a:t>
            </a:r>
            <a:endParaRPr lang="en-US" dirty="0"/>
          </a:p>
        </p:txBody>
      </p:sp>
      <p:sp>
        <p:nvSpPr>
          <p:cNvPr id="11" name="Oval 10"/>
          <p:cNvSpPr/>
          <p:nvPr/>
        </p:nvSpPr>
        <p:spPr>
          <a:xfrm>
            <a:off x="6068228" y="4961691"/>
            <a:ext cx="462985" cy="396894"/>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78470700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SENSOR TAB vs. FLOW TAB (READING VS Wait for Sensor)</a:t>
            </a:r>
            <a:endParaRPr lang="en-US" dirty="0"/>
          </a:p>
        </p:txBody>
      </p:sp>
      <p:sp>
        <p:nvSpPr>
          <p:cNvPr id="3" name="Content Placeholder 2"/>
          <p:cNvSpPr>
            <a:spLocks noGrp="1"/>
          </p:cNvSpPr>
          <p:nvPr>
            <p:ph idx="1"/>
          </p:nvPr>
        </p:nvSpPr>
        <p:spPr>
          <a:xfrm>
            <a:off x="457199" y="2155000"/>
            <a:ext cx="8245474" cy="2359273"/>
          </a:xfrm>
        </p:spPr>
        <p:txBody>
          <a:bodyPr/>
          <a:lstStyle/>
          <a:p>
            <a:r>
              <a:rPr lang="en-US" dirty="0" smtClean="0"/>
              <a:t>Compare sensor block to wait block</a:t>
            </a:r>
          </a:p>
          <a:p>
            <a:pPr lvl="1"/>
            <a:r>
              <a:rPr lang="en-US" dirty="0" smtClean="0"/>
              <a:t>When should we use one or the other</a:t>
            </a:r>
          </a:p>
          <a:p>
            <a:pPr lvl="1"/>
            <a:r>
              <a:rPr lang="en-US" dirty="0" smtClean="0"/>
              <a:t>Sensor Tab Sensor Blocks = Reading and Comparing Sensor Values</a:t>
            </a:r>
          </a:p>
          <a:p>
            <a:pPr lvl="1"/>
            <a:r>
              <a:rPr lang="en-US" dirty="0" smtClean="0"/>
              <a:t>Flow Tab Wait For Block = Wait until a sensor reading</a:t>
            </a:r>
          </a:p>
        </p:txBody>
      </p:sp>
      <p:pic>
        <p:nvPicPr>
          <p:cNvPr id="6" name="Picture 5" descr="Screen Shot 2014-08-07 at 12.27.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765" y="1412696"/>
            <a:ext cx="3354455" cy="389814"/>
          </a:xfrm>
          <a:prstGeom prst="rect">
            <a:avLst/>
          </a:prstGeom>
        </p:spPr>
      </p:pic>
      <p:pic>
        <p:nvPicPr>
          <p:cNvPr id="8" name="Picture 7" descr="Screen Shot 2014-08-07 at 12.29.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362" y="1329411"/>
            <a:ext cx="2991825" cy="389814"/>
          </a:xfrm>
          <a:prstGeom prst="rect">
            <a:avLst/>
          </a:prstGeom>
        </p:spPr>
      </p:pic>
      <p:sp>
        <p:nvSpPr>
          <p:cNvPr id="4" name="TextBox 3"/>
          <p:cNvSpPr txBox="1"/>
          <p:nvPr/>
        </p:nvSpPr>
        <p:spPr>
          <a:xfrm>
            <a:off x="877455" y="5172364"/>
            <a:ext cx="7146856" cy="954107"/>
          </a:xfrm>
          <a:prstGeom prst="rect">
            <a:avLst/>
          </a:prstGeom>
          <a:noFill/>
        </p:spPr>
        <p:txBody>
          <a:bodyPr wrap="square" rtlCol="0">
            <a:spAutoFit/>
          </a:bodyPr>
          <a:lstStyle/>
          <a:p>
            <a:pPr algn="ctr"/>
            <a:r>
              <a:rPr lang="en-US" sz="2800" b="1" dirty="0" smtClean="0">
                <a:ln>
                  <a:solidFill>
                    <a:srgbClr val="FF6600"/>
                  </a:solidFill>
                </a:ln>
              </a:rPr>
              <a:t>In this tutorial, we will use the </a:t>
            </a:r>
          </a:p>
          <a:p>
            <a:pPr algn="ctr"/>
            <a:r>
              <a:rPr lang="en-US" sz="2800" b="1" dirty="0" smtClean="0">
                <a:ln>
                  <a:solidFill>
                    <a:srgbClr val="FF6600"/>
                  </a:solidFill>
                </a:ln>
              </a:rPr>
              <a:t>Wait For Block</a:t>
            </a:r>
            <a:endParaRPr lang="en-US" sz="2800" b="1" dirty="0">
              <a:ln>
                <a:solidFill>
                  <a:srgbClr val="FF6600"/>
                </a:solidFill>
              </a:ln>
            </a:endParaRPr>
          </a:p>
        </p:txBody>
      </p:sp>
      <p:sp>
        <p:nvSpPr>
          <p:cNvPr id="5" name="Down Arrow 4"/>
          <p:cNvSpPr/>
          <p:nvPr/>
        </p:nvSpPr>
        <p:spPr>
          <a:xfrm>
            <a:off x="4098636" y="4202545"/>
            <a:ext cx="531091" cy="877455"/>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7" name="Footer Placeholder 6"/>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86447241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Touch Sensor</a:t>
            </a:r>
            <a:endParaRPr lang="en-US" dirty="0"/>
          </a:p>
        </p:txBody>
      </p:sp>
      <p:sp>
        <p:nvSpPr>
          <p:cNvPr id="3" name="Content Placeholder 2"/>
          <p:cNvSpPr>
            <a:spLocks noGrp="1"/>
          </p:cNvSpPr>
          <p:nvPr>
            <p:ph idx="1"/>
          </p:nvPr>
        </p:nvSpPr>
        <p:spPr>
          <a:xfrm>
            <a:off x="457199" y="1609410"/>
            <a:ext cx="4414983" cy="4789189"/>
          </a:xfrm>
        </p:spPr>
        <p:txBody>
          <a:bodyPr>
            <a:normAutofit fontScale="92500" lnSpcReduction="10000"/>
          </a:bodyPr>
          <a:lstStyle/>
          <a:p>
            <a:r>
              <a:rPr lang="en-US" sz="2800" dirty="0" smtClean="0">
                <a:solidFill>
                  <a:srgbClr val="FF0000"/>
                </a:solidFill>
              </a:rPr>
              <a:t>Challenge 1: </a:t>
            </a:r>
            <a:r>
              <a:rPr lang="en-US" sz="2800" dirty="0" smtClean="0"/>
              <a:t>Program your robot to move straight until you touch the sensor with your hand.</a:t>
            </a:r>
            <a:endParaRPr lang="en-US" sz="2800" dirty="0"/>
          </a:p>
          <a:p>
            <a:endParaRPr lang="en-US" sz="2800" dirty="0"/>
          </a:p>
          <a:p>
            <a:r>
              <a:rPr lang="en-US" sz="2800" dirty="0" smtClean="0">
                <a:solidFill>
                  <a:srgbClr val="FF0000"/>
                </a:solidFill>
              </a:rPr>
              <a:t>Challenge 2: </a:t>
            </a:r>
            <a:r>
              <a:rPr lang="en-US" sz="2800" dirty="0" smtClean="0"/>
              <a:t>Program your robot to move until it hits the edge of the FLL table past the dog and cat missions. Then back up to the black line and turn right 90 degrees. </a:t>
            </a:r>
          </a:p>
        </p:txBody>
      </p:sp>
      <p:pic>
        <p:nvPicPr>
          <p:cNvPr id="5" name="Picture 4"/>
          <p:cNvPicPr>
            <a:picLocks noChangeAspect="1"/>
          </p:cNvPicPr>
          <p:nvPr/>
        </p:nvPicPr>
        <p:blipFill>
          <a:blip r:embed="rId2"/>
          <a:stretch>
            <a:fillRect/>
          </a:stretch>
        </p:blipFill>
        <p:spPr>
          <a:xfrm>
            <a:off x="7152050" y="1609410"/>
            <a:ext cx="1423624" cy="1291340"/>
          </a:xfrm>
          <a:prstGeom prst="rect">
            <a:avLst/>
          </a:prstGeom>
        </p:spPr>
      </p:pic>
      <p:pic>
        <p:nvPicPr>
          <p:cNvPr id="4" name="Picture 3" descr="Screen Shot 2014-08-08 at 6.00.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9250" y="1412696"/>
            <a:ext cx="2209800" cy="3009900"/>
          </a:xfrm>
          <a:prstGeom prst="rect">
            <a:avLst/>
          </a:prstGeom>
        </p:spPr>
      </p:pic>
      <p:pic>
        <p:nvPicPr>
          <p:cNvPr id="6" name="Picture 5" descr="Screen Shot 2014-08-07 at 12.27.3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830" y="1022882"/>
            <a:ext cx="3354455" cy="389814"/>
          </a:xfrm>
          <a:prstGeom prst="rect">
            <a:avLst/>
          </a:prstGeom>
        </p:spPr>
      </p:pic>
      <p:sp>
        <p:nvSpPr>
          <p:cNvPr id="7" name="TextBox 6"/>
          <p:cNvSpPr txBox="1"/>
          <p:nvPr/>
        </p:nvSpPr>
        <p:spPr>
          <a:xfrm>
            <a:off x="6558614" y="3059546"/>
            <a:ext cx="1773671" cy="923330"/>
          </a:xfrm>
          <a:prstGeom prst="rect">
            <a:avLst/>
          </a:prstGeom>
          <a:noFill/>
        </p:spPr>
        <p:txBody>
          <a:bodyPr wrap="square" rtlCol="0">
            <a:spAutoFit/>
          </a:bodyPr>
          <a:lstStyle/>
          <a:p>
            <a:r>
              <a:rPr lang="en-US" dirty="0" smtClean="0"/>
              <a:t>0 = released</a:t>
            </a:r>
          </a:p>
          <a:p>
            <a:r>
              <a:rPr lang="en-US" dirty="0" smtClean="0"/>
              <a:t>1 = pressed</a:t>
            </a:r>
          </a:p>
          <a:p>
            <a:r>
              <a:rPr lang="en-US" dirty="0" smtClean="0"/>
              <a:t>2 = bumped</a:t>
            </a:r>
            <a:endParaRPr lang="en-US" dirty="0"/>
          </a:p>
        </p:txBody>
      </p:sp>
      <p:sp>
        <p:nvSpPr>
          <p:cNvPr id="8" name="Oval 7"/>
          <p:cNvSpPr/>
          <p:nvPr/>
        </p:nvSpPr>
        <p:spPr>
          <a:xfrm>
            <a:off x="6500126" y="3659908"/>
            <a:ext cx="1465477" cy="42718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noFill/>
            </a:endParaRPr>
          </a:p>
        </p:txBody>
      </p:sp>
      <p:sp>
        <p:nvSpPr>
          <p:cNvPr id="9" name="TextBox 8"/>
          <p:cNvSpPr txBox="1"/>
          <p:nvPr/>
        </p:nvSpPr>
        <p:spPr>
          <a:xfrm>
            <a:off x="4872182" y="5137528"/>
            <a:ext cx="3263035" cy="1200329"/>
          </a:xfrm>
          <a:prstGeom prst="rect">
            <a:avLst/>
          </a:prstGeom>
          <a:noFill/>
        </p:spPr>
        <p:txBody>
          <a:bodyPr wrap="square" rtlCol="0">
            <a:spAutoFit/>
          </a:bodyPr>
          <a:lstStyle/>
          <a:p>
            <a:r>
              <a:rPr lang="en-US" b="1" dirty="0" smtClean="0"/>
              <a:t>Hint: </a:t>
            </a:r>
            <a:r>
              <a:rPr lang="en-US" dirty="0" smtClean="0"/>
              <a:t>You will combine everything you have learnt so far: Move Steering + Turning + Wait Block </a:t>
            </a:r>
            <a:endParaRPr lang="en-US" dirty="0"/>
          </a:p>
        </p:txBody>
      </p:sp>
      <p:sp>
        <p:nvSpPr>
          <p:cNvPr id="10" name="Footer Placeholder 9"/>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07351322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06070"/>
            <a:ext cx="8245475" cy="1371600"/>
          </a:xfrm>
        </p:spPr>
        <p:txBody>
          <a:bodyPr>
            <a:normAutofit/>
          </a:bodyPr>
          <a:lstStyle/>
          <a:p>
            <a:pPr algn="ctr"/>
            <a:r>
              <a:rPr lang="en-US" dirty="0" smtClean="0"/>
              <a:t>SECTION 5: Color SENSOR</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83201791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the color sensor</a:t>
            </a:r>
            <a:br>
              <a:rPr lang="en-US" dirty="0" smtClean="0"/>
            </a:br>
            <a:endParaRPr lang="en-US" dirty="0"/>
          </a:p>
        </p:txBody>
      </p:sp>
      <p:sp>
        <p:nvSpPr>
          <p:cNvPr id="3" name="Content Placeholder 2"/>
          <p:cNvSpPr>
            <a:spLocks noGrp="1"/>
          </p:cNvSpPr>
          <p:nvPr>
            <p:ph idx="1"/>
          </p:nvPr>
        </p:nvSpPr>
        <p:spPr>
          <a:xfrm>
            <a:off x="457198" y="1380597"/>
            <a:ext cx="8245475" cy="5058900"/>
          </a:xfrm>
        </p:spPr>
        <p:txBody>
          <a:bodyPr>
            <a:normAutofit fontScale="92500" lnSpcReduction="20000"/>
          </a:bodyPr>
          <a:lstStyle/>
          <a:p>
            <a:r>
              <a:rPr lang="en-US" dirty="0" smtClean="0"/>
              <a:t>One of the ways for the robot to know its location is to take advantage of the markings on the field mat. </a:t>
            </a:r>
          </a:p>
          <a:p>
            <a:r>
              <a:rPr lang="en-US" dirty="0" smtClean="0"/>
              <a:t>Every year, the Robot Game’s mat has lines or dark markings that can be detected by the Color Sensor. </a:t>
            </a:r>
          </a:p>
          <a:p>
            <a:r>
              <a:rPr lang="en-US" dirty="0" smtClean="0"/>
              <a:t>Common uses:</a:t>
            </a:r>
          </a:p>
          <a:p>
            <a:pPr lvl="1"/>
            <a:r>
              <a:rPr lang="en-US" dirty="0" smtClean="0"/>
              <a:t>Move until a line</a:t>
            </a:r>
          </a:p>
          <a:p>
            <a:pPr lvl="1"/>
            <a:r>
              <a:rPr lang="en-US" dirty="0" smtClean="0"/>
              <a:t>Follow a line</a:t>
            </a:r>
          </a:p>
          <a:p>
            <a:pPr lvl="1"/>
            <a:endParaRPr lang="en-US" dirty="0"/>
          </a:p>
          <a:p>
            <a:r>
              <a:rPr lang="en-US" dirty="0"/>
              <a:t>Introduce color sensor</a:t>
            </a:r>
          </a:p>
          <a:p>
            <a:r>
              <a:rPr lang="en-US" sz="3500" dirty="0"/>
              <a:t>Modes:</a:t>
            </a:r>
          </a:p>
          <a:p>
            <a:pPr lvl="1"/>
            <a:r>
              <a:rPr lang="en-US" sz="3500" dirty="0">
                <a:solidFill>
                  <a:srgbClr val="008000"/>
                </a:solidFill>
              </a:rPr>
              <a:t>C</a:t>
            </a:r>
            <a:r>
              <a:rPr lang="en-US" sz="3500" dirty="0" smtClean="0">
                <a:solidFill>
                  <a:srgbClr val="008000"/>
                </a:solidFill>
              </a:rPr>
              <a:t>olor</a:t>
            </a:r>
            <a:r>
              <a:rPr lang="en-US" sz="3500" dirty="0"/>
              <a:t>, </a:t>
            </a:r>
            <a:r>
              <a:rPr lang="en-US" sz="3500" dirty="0" smtClean="0"/>
              <a:t>Reflected </a:t>
            </a:r>
            <a:r>
              <a:rPr lang="en-US" sz="3500" dirty="0"/>
              <a:t>L</a:t>
            </a:r>
            <a:r>
              <a:rPr lang="en-US" sz="3500" dirty="0" smtClean="0"/>
              <a:t>ight</a:t>
            </a:r>
            <a:r>
              <a:rPr lang="en-US" sz="3500" dirty="0"/>
              <a:t>, </a:t>
            </a:r>
            <a:r>
              <a:rPr lang="en-US" sz="3500" dirty="0" smtClean="0"/>
              <a:t>Ambient Light</a:t>
            </a:r>
          </a:p>
          <a:p>
            <a:pPr lvl="1"/>
            <a:r>
              <a:rPr lang="en-US" sz="3500" dirty="0" smtClean="0"/>
              <a:t>We will use the COLOR mode in this tutorial.</a:t>
            </a:r>
            <a:endParaRPr lang="en-US" sz="3500" dirty="0"/>
          </a:p>
          <a:p>
            <a:pPr lvl="1"/>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5291512" y="3023317"/>
            <a:ext cx="1962198" cy="1848682"/>
          </a:xfrm>
          <a:prstGeom prst="rect">
            <a:avLst/>
          </a:prstGeom>
        </p:spPr>
      </p:pic>
      <p:sp>
        <p:nvSpPr>
          <p:cNvPr id="5" name="Footer Placeholder 4"/>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13073364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Color Sensor in color mode</a:t>
            </a:r>
            <a:endParaRPr lang="en-US" dirty="0"/>
          </a:p>
        </p:txBody>
      </p:sp>
      <p:sp>
        <p:nvSpPr>
          <p:cNvPr id="3" name="Content Placeholder 2"/>
          <p:cNvSpPr>
            <a:spLocks noGrp="1"/>
          </p:cNvSpPr>
          <p:nvPr>
            <p:ph idx="1"/>
          </p:nvPr>
        </p:nvSpPr>
        <p:spPr>
          <a:xfrm>
            <a:off x="404279" y="1524318"/>
            <a:ext cx="3486540" cy="5056206"/>
          </a:xfrm>
        </p:spPr>
        <p:txBody>
          <a:bodyPr>
            <a:normAutofit fontScale="92500"/>
          </a:bodyPr>
          <a:lstStyle/>
          <a:p>
            <a:r>
              <a:rPr lang="en-US" dirty="0" smtClean="0"/>
              <a:t>CHALLENGE: </a:t>
            </a:r>
            <a:r>
              <a:rPr lang="en-US" dirty="0"/>
              <a:t> </a:t>
            </a:r>
            <a:r>
              <a:rPr lang="en-US" dirty="0" smtClean="0"/>
              <a:t>Make the robot move up to the green line using the color sensor?</a:t>
            </a:r>
          </a:p>
          <a:p>
            <a:endParaRPr lang="en-US" dirty="0" smtClean="0"/>
          </a:p>
          <a:p>
            <a:r>
              <a:rPr lang="en-US" dirty="0" smtClean="0"/>
              <a:t>Step 1: </a:t>
            </a:r>
            <a:r>
              <a:rPr lang="en-US" dirty="0"/>
              <a:t>Use Wait For Color</a:t>
            </a:r>
          </a:p>
          <a:p>
            <a:r>
              <a:rPr lang="en-US" dirty="0" smtClean="0"/>
              <a:t>Step 2: </a:t>
            </a:r>
            <a:r>
              <a:rPr lang="en-US" dirty="0"/>
              <a:t>Use the color sensor in COLOR MODE</a:t>
            </a:r>
          </a:p>
          <a:p>
            <a:r>
              <a:rPr lang="en-US" dirty="0" smtClean="0"/>
              <a:t>Step 3: Coast or Break?</a:t>
            </a:r>
          </a:p>
          <a:p>
            <a:r>
              <a:rPr lang="en-US" dirty="0" smtClean="0">
                <a:solidFill>
                  <a:srgbClr val="FF0000"/>
                </a:solidFill>
              </a:rPr>
              <a:t>Tip: </a:t>
            </a:r>
            <a:r>
              <a:rPr lang="en-US" dirty="0" smtClean="0"/>
              <a:t>Coast will make the motors keep moving.  Break makes the motors stop immediately.  Which do you use to stop EXACTLY on the green line?</a:t>
            </a:r>
            <a:endParaRPr lang="en-US" dirty="0"/>
          </a:p>
        </p:txBody>
      </p:sp>
      <p:pic>
        <p:nvPicPr>
          <p:cNvPr id="9" name="Picture 8"/>
          <p:cNvPicPr>
            <a:picLocks noChangeAspect="1"/>
          </p:cNvPicPr>
          <p:nvPr/>
        </p:nvPicPr>
        <p:blipFill>
          <a:blip r:embed="rId2"/>
          <a:stretch>
            <a:fillRect/>
          </a:stretch>
        </p:blipFill>
        <p:spPr>
          <a:xfrm>
            <a:off x="7327346" y="152718"/>
            <a:ext cx="1375328" cy="1295763"/>
          </a:xfrm>
          <a:prstGeom prst="rect">
            <a:avLst/>
          </a:prstGeom>
        </p:spPr>
      </p:pic>
      <p:pic>
        <p:nvPicPr>
          <p:cNvPr id="8" name="Picture 7" descr="Screen Shot 2014-08-08 at 6.40.38 PM.png"/>
          <p:cNvPicPr>
            <a:picLocks noChangeAspect="1"/>
          </p:cNvPicPr>
          <p:nvPr/>
        </p:nvPicPr>
        <p:blipFill rotWithShape="1">
          <a:blip r:embed="rId3">
            <a:extLst>
              <a:ext uri="{28A0092B-C50C-407E-A947-70E740481C1C}">
                <a14:useLocalDpi xmlns:a14="http://schemas.microsoft.com/office/drawing/2010/main" val="0"/>
              </a:ext>
            </a:extLst>
          </a:blip>
          <a:srcRect l="13053"/>
          <a:stretch/>
        </p:blipFill>
        <p:spPr>
          <a:xfrm>
            <a:off x="4537364" y="1333026"/>
            <a:ext cx="4306746" cy="3804701"/>
          </a:xfrm>
          <a:prstGeom prst="rect">
            <a:avLst/>
          </a:prstGeom>
        </p:spPr>
      </p:pic>
      <p:sp>
        <p:nvSpPr>
          <p:cNvPr id="10" name="Oval 9"/>
          <p:cNvSpPr/>
          <p:nvPr/>
        </p:nvSpPr>
        <p:spPr>
          <a:xfrm>
            <a:off x="4075545" y="2297546"/>
            <a:ext cx="4849384" cy="704272"/>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3567545" y="4722091"/>
            <a:ext cx="969819" cy="9698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579091" y="2909454"/>
            <a:ext cx="727364" cy="40409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5" name="Picture 14" descr="Screen Shot 2014-08-08 at 6.46.2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713" y="5218545"/>
            <a:ext cx="1840923" cy="1521493"/>
          </a:xfrm>
          <a:prstGeom prst="rect">
            <a:avLst/>
          </a:prstGeom>
        </p:spPr>
      </p:pic>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34562932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Sensor Challenge Solution</a:t>
            </a:r>
            <a:endParaRPr lang="en-US" dirty="0"/>
          </a:p>
        </p:txBody>
      </p:sp>
      <p:cxnSp>
        <p:nvCxnSpPr>
          <p:cNvPr id="4" name="Straight Connector 3"/>
          <p:cNvCxnSpPr/>
          <p:nvPr/>
        </p:nvCxnSpPr>
        <p:spPr>
          <a:xfrm flipH="1">
            <a:off x="7657067" y="1803731"/>
            <a:ext cx="932751" cy="0"/>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H="1">
            <a:off x="7657067" y="5490740"/>
            <a:ext cx="932751"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8024706" y="2004257"/>
            <a:ext cx="0" cy="3355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561683" y="1366551"/>
            <a:ext cx="941296" cy="369332"/>
          </a:xfrm>
          <a:prstGeom prst="rect">
            <a:avLst/>
          </a:prstGeom>
          <a:noFill/>
        </p:spPr>
        <p:txBody>
          <a:bodyPr wrap="none" rtlCol="0">
            <a:spAutoFit/>
          </a:bodyPr>
          <a:lstStyle/>
          <a:p>
            <a:r>
              <a:rPr lang="en-US" dirty="0" smtClean="0"/>
              <a:t>FINISH</a:t>
            </a:r>
            <a:endParaRPr lang="en-US" dirty="0"/>
          </a:p>
        </p:txBody>
      </p:sp>
      <p:sp>
        <p:nvSpPr>
          <p:cNvPr id="11" name="TextBox 10"/>
          <p:cNvSpPr txBox="1"/>
          <p:nvPr/>
        </p:nvSpPr>
        <p:spPr>
          <a:xfrm>
            <a:off x="7561683" y="5677029"/>
            <a:ext cx="915823" cy="369332"/>
          </a:xfrm>
          <a:prstGeom prst="rect">
            <a:avLst/>
          </a:prstGeom>
          <a:noFill/>
        </p:spPr>
        <p:txBody>
          <a:bodyPr wrap="none" rtlCol="0">
            <a:spAutoFit/>
          </a:bodyPr>
          <a:lstStyle/>
          <a:p>
            <a:r>
              <a:rPr lang="en-US" dirty="0" smtClean="0"/>
              <a:t>START</a:t>
            </a:r>
            <a:endParaRPr lang="en-US" dirty="0"/>
          </a:p>
        </p:txBody>
      </p:sp>
      <p:pic>
        <p:nvPicPr>
          <p:cNvPr id="15" name="Picture 14" descr="Screen Shot 2014-08-08 at 6.53.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737" y="1735883"/>
            <a:ext cx="5511800" cy="4241800"/>
          </a:xfrm>
          <a:prstGeom prst="rect">
            <a:avLst/>
          </a:prstGeom>
        </p:spPr>
      </p:pic>
      <p:sp>
        <p:nvSpPr>
          <p:cNvPr id="16" name="TextBox 15"/>
          <p:cNvSpPr txBox="1"/>
          <p:nvPr/>
        </p:nvSpPr>
        <p:spPr>
          <a:xfrm>
            <a:off x="4976091" y="3267364"/>
            <a:ext cx="1685636" cy="923330"/>
          </a:xfrm>
          <a:prstGeom prst="rect">
            <a:avLst/>
          </a:prstGeom>
          <a:noFill/>
        </p:spPr>
        <p:txBody>
          <a:bodyPr wrap="square" rtlCol="0">
            <a:spAutoFit/>
          </a:bodyPr>
          <a:lstStyle/>
          <a:p>
            <a:r>
              <a:rPr lang="en-US" dirty="0" smtClean="0"/>
              <a:t>Move Steering</a:t>
            </a:r>
          </a:p>
          <a:p>
            <a:r>
              <a:rPr lang="en-US" dirty="0" smtClean="0"/>
              <a:t>Set to “OFF” with BREAK</a:t>
            </a:r>
            <a:endParaRPr lang="en-US" dirty="0"/>
          </a:p>
        </p:txBody>
      </p:sp>
      <p:sp>
        <p:nvSpPr>
          <p:cNvPr id="17" name="TextBox 16"/>
          <p:cNvSpPr txBox="1"/>
          <p:nvPr/>
        </p:nvSpPr>
        <p:spPr>
          <a:xfrm>
            <a:off x="1653309" y="3267364"/>
            <a:ext cx="1685636" cy="646331"/>
          </a:xfrm>
          <a:prstGeom prst="rect">
            <a:avLst/>
          </a:prstGeom>
          <a:noFill/>
        </p:spPr>
        <p:txBody>
          <a:bodyPr wrap="square" rtlCol="0">
            <a:spAutoFit/>
          </a:bodyPr>
          <a:lstStyle/>
          <a:p>
            <a:r>
              <a:rPr lang="en-US" dirty="0" smtClean="0"/>
              <a:t>Move Steering</a:t>
            </a:r>
          </a:p>
          <a:p>
            <a:r>
              <a:rPr lang="en-US" dirty="0" smtClean="0"/>
              <a:t>Set to “ON”</a:t>
            </a:r>
            <a:endParaRPr lang="en-US" dirty="0"/>
          </a:p>
        </p:txBody>
      </p:sp>
      <p:sp>
        <p:nvSpPr>
          <p:cNvPr id="18" name="TextBox 17"/>
          <p:cNvSpPr txBox="1"/>
          <p:nvPr/>
        </p:nvSpPr>
        <p:spPr>
          <a:xfrm>
            <a:off x="2505378" y="5977683"/>
            <a:ext cx="3336622" cy="369332"/>
          </a:xfrm>
          <a:prstGeom prst="rect">
            <a:avLst/>
          </a:prstGeom>
          <a:noFill/>
        </p:spPr>
        <p:txBody>
          <a:bodyPr wrap="square" rtlCol="0">
            <a:spAutoFit/>
          </a:bodyPr>
          <a:lstStyle/>
          <a:p>
            <a:pPr algn="ctr"/>
            <a:r>
              <a:rPr lang="en-US" dirty="0" smtClean="0"/>
              <a:t>Wait until Color is Green (#3)</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84448322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06070"/>
            <a:ext cx="8245475" cy="1371600"/>
          </a:xfrm>
        </p:spPr>
        <p:txBody>
          <a:bodyPr>
            <a:normAutofit/>
          </a:bodyPr>
          <a:lstStyle/>
          <a:p>
            <a:pPr algn="ctr"/>
            <a:r>
              <a:rPr lang="en-US" dirty="0" smtClean="0"/>
              <a:t>SECTION 6: </a:t>
            </a:r>
            <a:br>
              <a:rPr lang="en-US" dirty="0" smtClean="0"/>
            </a:br>
            <a:r>
              <a:rPr lang="en-US" dirty="0" smtClean="0"/>
              <a:t>REPEATING ACTIONS</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94854801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an Action</a:t>
            </a:r>
            <a:endParaRPr lang="en-US" dirty="0"/>
          </a:p>
        </p:txBody>
      </p:sp>
      <p:sp>
        <p:nvSpPr>
          <p:cNvPr id="3" name="Content Placeholder 2"/>
          <p:cNvSpPr>
            <a:spLocks noGrp="1"/>
          </p:cNvSpPr>
          <p:nvPr>
            <p:ph idx="1"/>
          </p:nvPr>
        </p:nvSpPr>
        <p:spPr>
          <a:xfrm>
            <a:off x="316079" y="981357"/>
            <a:ext cx="6539432" cy="4563595"/>
          </a:xfrm>
        </p:spPr>
        <p:txBody>
          <a:bodyPr>
            <a:normAutofit/>
          </a:bodyPr>
          <a:lstStyle/>
          <a:p>
            <a:r>
              <a:rPr lang="en-US" sz="2800" dirty="0" smtClean="0"/>
              <a:t>How can we move around a box using the commands we already know?</a:t>
            </a:r>
          </a:p>
          <a:p>
            <a:pPr lvl="1"/>
            <a:r>
              <a:rPr lang="en-US" b="1" dirty="0" smtClean="0">
                <a:solidFill>
                  <a:srgbClr val="FF0000"/>
                </a:solidFill>
              </a:rPr>
              <a:t>(move + turn) + (move + turn) + (move + turn) …</a:t>
            </a:r>
          </a:p>
          <a:p>
            <a:endParaRPr lang="en-US" dirty="0" smtClean="0"/>
          </a:p>
          <a:p>
            <a:endParaRPr lang="en-US" dirty="0" smtClean="0"/>
          </a:p>
          <a:p>
            <a:r>
              <a:rPr lang="en-US" dirty="0" smtClean="0"/>
              <a:t>Loops make repeating a task multiple times easy</a:t>
            </a:r>
          </a:p>
          <a:p>
            <a:pPr lvl="1"/>
            <a:endParaRPr lang="en-US" dirty="0"/>
          </a:p>
        </p:txBody>
      </p:sp>
      <p:pic>
        <p:nvPicPr>
          <p:cNvPr id="5" name="Picture 4" descr="images.jpg"/>
          <p:cNvPicPr>
            <a:picLocks noChangeAspect="1"/>
          </p:cNvPicPr>
          <p:nvPr/>
        </p:nvPicPr>
        <p:blipFill>
          <a:blip r:embed="rId2">
            <a:extLst>
              <a:ext uri="{BEBA8EAE-BF5A-486C-A8C5-ECC9F3942E4B}">
                <a14:imgProps xmlns:a14="http://schemas.microsoft.com/office/drawing/2010/main">
                  <a14:imgLayer r:embed="rId3">
                    <a14:imgEffect>
                      <a14:backgroundRemoval t="4372" b="98087" l="0" r="100000">
                        <a14:backgroundMark x1="74545" y1="44536" x2="74545" y2="44536"/>
                        <a14:backgroundMark x1="81273" y1="48087" x2="81273" y2="48087"/>
                        <a14:backgroundMark x1="61636" y1="42350" x2="61636" y2="42350"/>
                        <a14:backgroundMark x1="57455" y1="42896" x2="57455" y2="42896"/>
                      </a14:backgroundRemoval>
                    </a14:imgEffect>
                  </a14:imgLayer>
                </a14:imgProps>
              </a:ext>
              <a:ext uri="{28A0092B-C50C-407E-A947-70E740481C1C}">
                <a14:useLocalDpi xmlns:a14="http://schemas.microsoft.com/office/drawing/2010/main" val="0"/>
              </a:ext>
            </a:extLst>
          </a:blip>
          <a:stretch>
            <a:fillRect/>
          </a:stretch>
        </p:blipFill>
        <p:spPr>
          <a:xfrm>
            <a:off x="5739649" y="5024833"/>
            <a:ext cx="2224239" cy="1480130"/>
          </a:xfrm>
          <a:prstGeom prst="rect">
            <a:avLst/>
          </a:prstGeom>
        </p:spPr>
      </p:pic>
      <p:pic>
        <p:nvPicPr>
          <p:cNvPr id="7" name="Picture 6"/>
          <p:cNvPicPr>
            <a:picLocks noChangeAspect="1"/>
          </p:cNvPicPr>
          <p:nvPr/>
        </p:nvPicPr>
        <p:blipFill>
          <a:blip r:embed="rId4"/>
          <a:stretch>
            <a:fillRect/>
          </a:stretch>
        </p:blipFill>
        <p:spPr>
          <a:xfrm>
            <a:off x="149256" y="3227703"/>
            <a:ext cx="8890000" cy="914400"/>
          </a:xfrm>
          <a:prstGeom prst="rect">
            <a:avLst/>
          </a:prstGeom>
        </p:spPr>
      </p:pic>
      <p:sp>
        <p:nvSpPr>
          <p:cNvPr id="4" name="TextBox 3"/>
          <p:cNvSpPr txBox="1"/>
          <p:nvPr/>
        </p:nvSpPr>
        <p:spPr>
          <a:xfrm>
            <a:off x="316078" y="4732176"/>
            <a:ext cx="5059349" cy="646331"/>
          </a:xfrm>
          <a:prstGeom prst="rect">
            <a:avLst/>
          </a:prstGeom>
          <a:noFill/>
        </p:spPr>
        <p:txBody>
          <a:bodyPr wrap="square" rtlCol="0">
            <a:spAutoFit/>
          </a:bodyPr>
          <a:lstStyle/>
          <a:p>
            <a:r>
              <a:rPr lang="en-US" sz="3600" dirty="0" smtClean="0">
                <a:solidFill>
                  <a:srgbClr val="FF0000"/>
                </a:solidFill>
              </a:rPr>
              <a:t>Is there an easier way?</a:t>
            </a:r>
            <a:endParaRPr lang="en-US" sz="3600" dirty="0">
              <a:solidFill>
                <a:srgbClr val="FF0000"/>
              </a:solidFill>
            </a:endParaRPr>
          </a:p>
        </p:txBody>
      </p:sp>
      <p:sp>
        <p:nvSpPr>
          <p:cNvPr id="10" name="TextBox 9"/>
          <p:cNvSpPr txBox="1"/>
          <p:nvPr/>
        </p:nvSpPr>
        <p:spPr>
          <a:xfrm>
            <a:off x="5080356" y="5676343"/>
            <a:ext cx="659293" cy="369332"/>
          </a:xfrm>
          <a:prstGeom prst="rect">
            <a:avLst/>
          </a:prstGeom>
          <a:noFill/>
        </p:spPr>
        <p:txBody>
          <a:bodyPr wrap="none" rtlCol="0">
            <a:spAutoFit/>
          </a:bodyPr>
          <a:lstStyle/>
          <a:p>
            <a:r>
              <a:rPr lang="en-US" dirty="0" smtClean="0"/>
              <a:t>Hint:</a:t>
            </a:r>
            <a:endParaRPr lang="en-US" dirty="0"/>
          </a:p>
        </p:txBody>
      </p:sp>
      <p:sp>
        <p:nvSpPr>
          <p:cNvPr id="6" name="Footer Placeholder 5"/>
          <p:cNvSpPr>
            <a:spLocks noGrp="1"/>
          </p:cNvSpPr>
          <p:nvPr>
            <p:ph type="ftr" sz="quarter" idx="11"/>
          </p:nvPr>
        </p:nvSpPr>
        <p:spPr/>
        <p:txBody>
          <a:bodyPr/>
          <a:lstStyle/>
          <a:p>
            <a:r>
              <a:rPr lang="en-US" smtClean="0"/>
              <a:t>© Droids Robotics, 2014, v.1.1 (Last edit: 9/22/2014)</a:t>
            </a:r>
            <a:endParaRPr lang="en-US"/>
          </a:p>
        </p:txBody>
      </p:sp>
      <p:sp>
        <p:nvSpPr>
          <p:cNvPr id="9" name="Rectangle 8"/>
          <p:cNvSpPr/>
          <p:nvPr/>
        </p:nvSpPr>
        <p:spPr>
          <a:xfrm>
            <a:off x="7284544" y="1317714"/>
            <a:ext cx="817503" cy="76236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12" name="Straight Arrow Connector 11"/>
          <p:cNvCxnSpPr/>
          <p:nvPr/>
        </p:nvCxnSpPr>
        <p:spPr>
          <a:xfrm flipV="1">
            <a:off x="7050971" y="1098724"/>
            <a:ext cx="0" cy="116794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flipV="1">
            <a:off x="7042789" y="1098724"/>
            <a:ext cx="1234439" cy="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8350218" y="1098725"/>
            <a:ext cx="0" cy="116794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H="1">
            <a:off x="7050971" y="2325061"/>
            <a:ext cx="1261870" cy="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grpSp>
        <p:nvGrpSpPr>
          <p:cNvPr id="23" name="Group 22"/>
          <p:cNvGrpSpPr/>
          <p:nvPr/>
        </p:nvGrpSpPr>
        <p:grpSpPr>
          <a:xfrm>
            <a:off x="6855511" y="1622219"/>
            <a:ext cx="369954" cy="457861"/>
            <a:chOff x="6310708" y="2223671"/>
            <a:chExt cx="809489" cy="898563"/>
          </a:xfrm>
        </p:grpSpPr>
        <p:sp>
          <p:nvSpPr>
            <p:cNvPr id="26" name="Rounded Rectangle 25"/>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8" name="Rounded Rectangle 27"/>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9" name="Oval 28"/>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5045748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457200" y="1600199"/>
            <a:ext cx="8121818" cy="5025381"/>
          </a:xfrm>
        </p:spPr>
        <p:txBody>
          <a:bodyPr>
            <a:normAutofit/>
          </a:bodyPr>
          <a:lstStyle/>
          <a:p>
            <a:r>
              <a:rPr lang="en-US" dirty="0" smtClean="0"/>
              <a:t>Loops make repeating a task multiple times easy</a:t>
            </a:r>
          </a:p>
          <a:p>
            <a:pPr lvl="1"/>
            <a:r>
              <a:rPr lang="en-US" dirty="0" smtClean="0"/>
              <a:t>KEEP GOING….Forever, for a Count, Until touch (or something else)</a:t>
            </a:r>
          </a:p>
          <a:p>
            <a:pPr lvl="1"/>
            <a:endParaRPr lang="en-US" dirty="0" smtClean="0"/>
          </a:p>
          <a:p>
            <a:pPr lvl="1"/>
            <a:endParaRPr lang="en-US" dirty="0" smtClean="0"/>
          </a:p>
          <a:p>
            <a:pPr lvl="1"/>
            <a:endParaRPr lang="en-US" dirty="0" smtClean="0"/>
          </a:p>
          <a:p>
            <a:pPr lvl="1"/>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1573338" y="4169674"/>
            <a:ext cx="5943600" cy="1562100"/>
          </a:xfrm>
          <a:prstGeom prst="rect">
            <a:avLst/>
          </a:prstGeom>
        </p:spPr>
      </p:pic>
      <p:pic>
        <p:nvPicPr>
          <p:cNvPr id="5" name="Picture 4" descr="images.jpg"/>
          <p:cNvPicPr>
            <a:picLocks noChangeAspect="1"/>
          </p:cNvPicPr>
          <p:nvPr/>
        </p:nvPicPr>
        <p:blipFill>
          <a:blip r:embed="rId3">
            <a:extLst>
              <a:ext uri="{BEBA8EAE-BF5A-486C-A8C5-ECC9F3942E4B}">
                <a14:imgProps xmlns:a14="http://schemas.microsoft.com/office/drawing/2010/main">
                  <a14:imgLayer r:embed="rId4">
                    <a14:imgEffect>
                      <a14:backgroundRemoval t="4372" b="98087" l="0" r="100000">
                        <a14:backgroundMark x1="74545" y1="44536" x2="74545" y2="44536"/>
                        <a14:backgroundMark x1="81273" y1="48087" x2="81273" y2="48087"/>
                        <a14:backgroundMark x1="61636" y1="42350" x2="61636" y2="42350"/>
                        <a14:backgroundMark x1="57455" y1="42896" x2="57455" y2="42896"/>
                      </a14:backgroundRemoval>
                    </a14:imgEffect>
                  </a14:imgLayer>
                </a14:imgProps>
              </a:ext>
              <a:ext uri="{28A0092B-C50C-407E-A947-70E740481C1C}">
                <a14:useLocalDpi xmlns:a14="http://schemas.microsoft.com/office/drawing/2010/main" val="0"/>
              </a:ext>
            </a:extLst>
          </a:blip>
          <a:stretch>
            <a:fillRect/>
          </a:stretch>
        </p:blipFill>
        <p:spPr>
          <a:xfrm>
            <a:off x="2461013" y="-215123"/>
            <a:ext cx="2000335" cy="1331132"/>
          </a:xfrm>
          <a:prstGeom prst="rect">
            <a:avLst/>
          </a:prstGeom>
        </p:spPr>
      </p:pic>
      <p:pic>
        <p:nvPicPr>
          <p:cNvPr id="6" name="Picture 5"/>
          <p:cNvPicPr>
            <a:picLocks noChangeAspect="1"/>
          </p:cNvPicPr>
          <p:nvPr/>
        </p:nvPicPr>
        <p:blipFill>
          <a:blip r:embed="rId5"/>
          <a:stretch>
            <a:fillRect/>
          </a:stretch>
        </p:blipFill>
        <p:spPr>
          <a:xfrm>
            <a:off x="1117250" y="3142568"/>
            <a:ext cx="5859984" cy="602742"/>
          </a:xfrm>
          <a:prstGeom prst="rect">
            <a:avLst/>
          </a:prstGeom>
        </p:spPr>
      </p:pic>
      <p:sp>
        <p:nvSpPr>
          <p:cNvPr id="7" name="Curved Left Arrow 6"/>
          <p:cNvSpPr/>
          <p:nvPr/>
        </p:nvSpPr>
        <p:spPr>
          <a:xfrm>
            <a:off x="7191784" y="3326301"/>
            <a:ext cx="671344" cy="1021335"/>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290422" y="5676330"/>
            <a:ext cx="8245475" cy="954107"/>
          </a:xfrm>
          <a:prstGeom prst="rect">
            <a:avLst/>
          </a:prstGeom>
          <a:noFill/>
        </p:spPr>
        <p:txBody>
          <a:bodyPr wrap="square" rtlCol="0">
            <a:spAutoFit/>
          </a:bodyPr>
          <a:lstStyle/>
          <a:p>
            <a:r>
              <a:rPr lang="en-US" sz="2800" dirty="0" smtClean="0">
                <a:solidFill>
                  <a:srgbClr val="FF0000"/>
                </a:solidFill>
              </a:rPr>
              <a:t>Challenge: Write a program to go around the box until touched</a:t>
            </a:r>
            <a:endParaRPr lang="en-US" sz="2800" dirty="0">
              <a:solidFill>
                <a:srgbClr val="FF0000"/>
              </a:solidFill>
            </a:endParaRPr>
          </a:p>
        </p:txBody>
      </p:sp>
      <p:pic>
        <p:nvPicPr>
          <p:cNvPr id="9" name="Picture 8" descr="Screen Shot 2014-08-07 at 12.27.3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9061" y="293826"/>
            <a:ext cx="3465446" cy="402712"/>
          </a:xfrm>
          <a:prstGeom prst="rect">
            <a:avLst/>
          </a:prstGeom>
        </p:spPr>
      </p:pic>
      <p:sp>
        <p:nvSpPr>
          <p:cNvPr id="10" name="Footer Placeholder 9"/>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38408626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KNOW SO far</a:t>
            </a:r>
            <a:endParaRPr lang="en-US" dirty="0"/>
          </a:p>
        </p:txBody>
      </p:sp>
      <p:sp>
        <p:nvSpPr>
          <p:cNvPr id="3" name="Content Placeholder 2"/>
          <p:cNvSpPr>
            <a:spLocks noGrp="1"/>
          </p:cNvSpPr>
          <p:nvPr>
            <p:ph idx="1"/>
          </p:nvPr>
        </p:nvSpPr>
        <p:spPr>
          <a:xfrm>
            <a:off x="4105784" y="1138035"/>
            <a:ext cx="4463345" cy="2278455"/>
          </a:xfrm>
          <a:solidFill>
            <a:srgbClr val="F5C201"/>
          </a:solidFill>
        </p:spPr>
        <p:txBody>
          <a:bodyPr>
            <a:noAutofit/>
          </a:bodyPr>
          <a:lstStyle/>
          <a:p>
            <a:r>
              <a:rPr lang="en-US" sz="2400" dirty="0" smtClean="0"/>
              <a:t>1) What is each Block called? </a:t>
            </a:r>
          </a:p>
          <a:p>
            <a:r>
              <a:rPr lang="en-US" sz="2400" dirty="0" smtClean="0"/>
              <a:t>2) Where do you find it?</a:t>
            </a:r>
          </a:p>
          <a:p>
            <a:r>
              <a:rPr lang="en-US" sz="2400" dirty="0" smtClean="0"/>
              <a:t>3) What does it do? </a:t>
            </a:r>
          </a:p>
          <a:p>
            <a:r>
              <a:rPr lang="en-US" sz="2400" dirty="0" smtClean="0"/>
              <a:t>4) When do we use it?</a:t>
            </a:r>
          </a:p>
        </p:txBody>
      </p:sp>
      <p:pic>
        <p:nvPicPr>
          <p:cNvPr id="4" name="Picture 3" descr="6qc3Nq_aAkpt60pdvww4gFaPQxXNE3yZQQdwOo3LEO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66" y="1148480"/>
            <a:ext cx="2846057" cy="1572108"/>
          </a:xfrm>
          <a:prstGeom prst="rect">
            <a:avLst/>
          </a:prstGeom>
        </p:spPr>
      </p:pic>
      <p:pic>
        <p:nvPicPr>
          <p:cNvPr id="5" name="Picture 4"/>
          <p:cNvPicPr>
            <a:picLocks noChangeAspect="1"/>
          </p:cNvPicPr>
          <p:nvPr/>
        </p:nvPicPr>
        <p:blipFill rotWithShape="1">
          <a:blip r:embed="rId3"/>
          <a:srcRect r="25031"/>
          <a:stretch/>
        </p:blipFill>
        <p:spPr>
          <a:xfrm>
            <a:off x="532783" y="4826011"/>
            <a:ext cx="4455877" cy="1562100"/>
          </a:xfrm>
          <a:prstGeom prst="rect">
            <a:avLst/>
          </a:prstGeom>
        </p:spPr>
      </p:pic>
      <p:pic>
        <p:nvPicPr>
          <p:cNvPr id="6" name="Picture 5" descr="Screen Shot 2014-08-08 at 6.00.39 PM.png"/>
          <p:cNvPicPr>
            <a:picLocks noChangeAspect="1"/>
          </p:cNvPicPr>
          <p:nvPr/>
        </p:nvPicPr>
        <p:blipFill rotWithShape="1">
          <a:blip r:embed="rId4">
            <a:extLst>
              <a:ext uri="{28A0092B-C50C-407E-A947-70E740481C1C}">
                <a14:useLocalDpi xmlns:a14="http://schemas.microsoft.com/office/drawing/2010/main" val="0"/>
              </a:ext>
            </a:extLst>
          </a:blip>
          <a:srcRect b="50000"/>
          <a:stretch/>
        </p:blipFill>
        <p:spPr>
          <a:xfrm>
            <a:off x="5750852" y="5066365"/>
            <a:ext cx="2209800" cy="1504950"/>
          </a:xfrm>
          <a:prstGeom prst="rect">
            <a:avLst/>
          </a:prstGeom>
        </p:spPr>
      </p:pic>
      <p:pic>
        <p:nvPicPr>
          <p:cNvPr id="7" name="Picture 6"/>
          <p:cNvPicPr>
            <a:picLocks noChangeAspect="1"/>
          </p:cNvPicPr>
          <p:nvPr/>
        </p:nvPicPr>
        <p:blipFill>
          <a:blip r:embed="rId5"/>
          <a:stretch>
            <a:fillRect/>
          </a:stretch>
        </p:blipFill>
        <p:spPr>
          <a:xfrm>
            <a:off x="609366" y="3127445"/>
            <a:ext cx="3220044" cy="1384965"/>
          </a:xfrm>
          <a:prstGeom prst="rect">
            <a:avLst/>
          </a:prstGeom>
        </p:spPr>
      </p:pic>
      <p:pic>
        <p:nvPicPr>
          <p:cNvPr id="8" name="Picture 7" descr="Screen Shot 2014-08-07 at 1.45.03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1532" y="3737044"/>
            <a:ext cx="3238500" cy="1422400"/>
          </a:xfrm>
          <a:prstGeom prst="rect">
            <a:avLst/>
          </a:prstGeom>
        </p:spPr>
      </p:pic>
      <p:sp>
        <p:nvSpPr>
          <p:cNvPr id="9" name="TextBox 8"/>
          <p:cNvSpPr txBox="1"/>
          <p:nvPr/>
        </p:nvSpPr>
        <p:spPr>
          <a:xfrm>
            <a:off x="142792" y="1339652"/>
            <a:ext cx="628814" cy="523220"/>
          </a:xfrm>
          <a:prstGeom prst="rect">
            <a:avLst/>
          </a:prstGeom>
          <a:noFill/>
        </p:spPr>
        <p:txBody>
          <a:bodyPr wrap="square" rtlCol="0">
            <a:spAutoFit/>
          </a:bodyPr>
          <a:lstStyle/>
          <a:p>
            <a:r>
              <a:rPr lang="en-US" sz="2800" dirty="0" smtClean="0"/>
              <a:t>A</a:t>
            </a:r>
            <a:endParaRPr lang="en-US" sz="2800" dirty="0"/>
          </a:p>
        </p:txBody>
      </p:sp>
      <p:sp>
        <p:nvSpPr>
          <p:cNvPr id="10" name="TextBox 9"/>
          <p:cNvSpPr txBox="1"/>
          <p:nvPr/>
        </p:nvSpPr>
        <p:spPr>
          <a:xfrm>
            <a:off x="156122" y="3279756"/>
            <a:ext cx="628814" cy="523220"/>
          </a:xfrm>
          <a:prstGeom prst="rect">
            <a:avLst/>
          </a:prstGeom>
          <a:noFill/>
        </p:spPr>
        <p:txBody>
          <a:bodyPr wrap="square" rtlCol="0">
            <a:spAutoFit/>
          </a:bodyPr>
          <a:lstStyle/>
          <a:p>
            <a:r>
              <a:rPr lang="en-US" sz="2800" dirty="0" smtClean="0"/>
              <a:t>B</a:t>
            </a:r>
            <a:endParaRPr lang="en-US" sz="2800" dirty="0"/>
          </a:p>
        </p:txBody>
      </p:sp>
      <p:sp>
        <p:nvSpPr>
          <p:cNvPr id="11" name="TextBox 10"/>
          <p:cNvSpPr txBox="1"/>
          <p:nvPr/>
        </p:nvSpPr>
        <p:spPr>
          <a:xfrm>
            <a:off x="5196018" y="3889355"/>
            <a:ext cx="628814" cy="523220"/>
          </a:xfrm>
          <a:prstGeom prst="rect">
            <a:avLst/>
          </a:prstGeom>
          <a:noFill/>
        </p:spPr>
        <p:txBody>
          <a:bodyPr wrap="square" rtlCol="0">
            <a:spAutoFit/>
          </a:bodyPr>
          <a:lstStyle/>
          <a:p>
            <a:r>
              <a:rPr lang="en-US" sz="2800" dirty="0" smtClean="0"/>
              <a:t>D</a:t>
            </a:r>
            <a:endParaRPr lang="en-US" sz="2800" dirty="0"/>
          </a:p>
        </p:txBody>
      </p:sp>
      <p:sp>
        <p:nvSpPr>
          <p:cNvPr id="12" name="TextBox 11"/>
          <p:cNvSpPr txBox="1"/>
          <p:nvPr/>
        </p:nvSpPr>
        <p:spPr>
          <a:xfrm>
            <a:off x="156122" y="4638568"/>
            <a:ext cx="628814" cy="523220"/>
          </a:xfrm>
          <a:prstGeom prst="rect">
            <a:avLst/>
          </a:prstGeom>
          <a:noFill/>
        </p:spPr>
        <p:txBody>
          <a:bodyPr wrap="square" rtlCol="0">
            <a:spAutoFit/>
          </a:bodyPr>
          <a:lstStyle/>
          <a:p>
            <a:r>
              <a:rPr lang="en-US" sz="2800" dirty="0" smtClean="0"/>
              <a:t>C</a:t>
            </a:r>
            <a:endParaRPr lang="en-US" sz="2800" dirty="0"/>
          </a:p>
        </p:txBody>
      </p:sp>
      <p:sp>
        <p:nvSpPr>
          <p:cNvPr id="13" name="TextBox 12"/>
          <p:cNvSpPr txBox="1"/>
          <p:nvPr/>
        </p:nvSpPr>
        <p:spPr>
          <a:xfrm>
            <a:off x="5255416" y="5383949"/>
            <a:ext cx="628814" cy="523220"/>
          </a:xfrm>
          <a:prstGeom prst="rect">
            <a:avLst/>
          </a:prstGeom>
          <a:noFill/>
        </p:spPr>
        <p:txBody>
          <a:bodyPr wrap="square" rtlCol="0">
            <a:spAutoFit/>
          </a:bodyPr>
          <a:lstStyle/>
          <a:p>
            <a:r>
              <a:rPr lang="en-US" sz="2800" dirty="0" smtClean="0"/>
              <a:t>E</a:t>
            </a:r>
            <a:endParaRPr lang="en-US" sz="2800" dirty="0"/>
          </a:p>
        </p:txBody>
      </p:sp>
      <p:sp>
        <p:nvSpPr>
          <p:cNvPr id="14" name="Footer Placeholder 13"/>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0017844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“Brick” Screen</a:t>
            </a:r>
            <a:endParaRPr lang="en-US" dirty="0"/>
          </a:p>
        </p:txBody>
      </p:sp>
      <p:sp>
        <p:nvSpPr>
          <p:cNvPr id="10" name="TextBox 9"/>
          <p:cNvSpPr txBox="1"/>
          <p:nvPr/>
        </p:nvSpPr>
        <p:spPr>
          <a:xfrm>
            <a:off x="4423232" y="1002742"/>
            <a:ext cx="4423330" cy="5262979"/>
          </a:xfrm>
          <a:prstGeom prst="rect">
            <a:avLst/>
          </a:prstGeom>
          <a:noFill/>
          <a:ln>
            <a:solidFill>
              <a:schemeClr val="tx1"/>
            </a:solidFill>
          </a:ln>
        </p:spPr>
        <p:txBody>
          <a:bodyPr wrap="square">
            <a:spAutoFit/>
          </a:bodyPr>
          <a:lstStyle>
            <a:lvl1pPr>
              <a:defRPr sz="2800">
                <a:solidFill>
                  <a:schemeClr val="tx1"/>
                </a:solidFill>
                <a:latin typeface="Tahoma" charset="0"/>
                <a:ea typeface="ＭＳ Ｐゴシック" charset="0"/>
              </a:defRPr>
            </a:lvl1pPr>
            <a:lvl2pPr marL="742950" indent="-285750">
              <a:defRPr sz="2800">
                <a:solidFill>
                  <a:schemeClr val="tx1"/>
                </a:solidFill>
                <a:latin typeface="Tahoma" charset="0"/>
                <a:ea typeface="ＭＳ Ｐゴシック" charset="0"/>
              </a:defRPr>
            </a:lvl2pPr>
            <a:lvl3pPr marL="1143000" indent="-228600">
              <a:defRPr sz="2800">
                <a:solidFill>
                  <a:schemeClr val="tx1"/>
                </a:solidFill>
                <a:latin typeface="Tahoma" charset="0"/>
                <a:ea typeface="ＭＳ Ｐゴシック" charset="0"/>
              </a:defRPr>
            </a:lvl3pPr>
            <a:lvl4pPr marL="1600200" indent="-228600">
              <a:defRPr sz="2800">
                <a:solidFill>
                  <a:schemeClr val="tx1"/>
                </a:solidFill>
                <a:latin typeface="Tahoma" charset="0"/>
                <a:ea typeface="ＭＳ Ｐゴシック" charset="0"/>
              </a:defRPr>
            </a:lvl4pPr>
            <a:lvl5pPr marL="2057400" indent="-228600">
              <a:defRPr sz="2800">
                <a:solidFill>
                  <a:schemeClr val="tx1"/>
                </a:solidFill>
                <a:latin typeface="Tahoma" charset="0"/>
                <a:ea typeface="ＭＳ Ｐゴシック" charset="0"/>
              </a:defRPr>
            </a:lvl5pPr>
            <a:lvl6pPr marL="2514600" indent="-228600" eaLnBrk="0" fontAlgn="base" hangingPunct="0">
              <a:spcBef>
                <a:spcPct val="0"/>
              </a:spcBef>
              <a:spcAft>
                <a:spcPct val="0"/>
              </a:spcAft>
              <a:defRPr sz="2800">
                <a:solidFill>
                  <a:schemeClr val="tx1"/>
                </a:solidFill>
                <a:latin typeface="Tahoma" charset="0"/>
                <a:ea typeface="ＭＳ Ｐゴシック" charset="0"/>
              </a:defRPr>
            </a:lvl6pPr>
            <a:lvl7pPr marL="2971800" indent="-228600" eaLnBrk="0" fontAlgn="base" hangingPunct="0">
              <a:spcBef>
                <a:spcPct val="0"/>
              </a:spcBef>
              <a:spcAft>
                <a:spcPct val="0"/>
              </a:spcAft>
              <a:defRPr sz="2800">
                <a:solidFill>
                  <a:schemeClr val="tx1"/>
                </a:solidFill>
                <a:latin typeface="Tahoma" charset="0"/>
                <a:ea typeface="ＭＳ Ｐゴシック" charset="0"/>
              </a:defRPr>
            </a:lvl7pPr>
            <a:lvl8pPr marL="3429000" indent="-228600" eaLnBrk="0" fontAlgn="base" hangingPunct="0">
              <a:spcBef>
                <a:spcPct val="0"/>
              </a:spcBef>
              <a:spcAft>
                <a:spcPct val="0"/>
              </a:spcAft>
              <a:defRPr sz="2800">
                <a:solidFill>
                  <a:schemeClr val="tx1"/>
                </a:solidFill>
                <a:latin typeface="Tahoma" charset="0"/>
                <a:ea typeface="ＭＳ Ｐゴシック" charset="0"/>
              </a:defRPr>
            </a:lvl8pPr>
            <a:lvl9pPr marL="3886200" indent="-228600" eaLnBrk="0" fontAlgn="base" hangingPunct="0">
              <a:spcBef>
                <a:spcPct val="0"/>
              </a:spcBef>
              <a:spcAft>
                <a:spcPct val="0"/>
              </a:spcAft>
              <a:defRPr sz="2800">
                <a:solidFill>
                  <a:schemeClr val="tx1"/>
                </a:solidFill>
                <a:latin typeface="Tahoma" charset="0"/>
                <a:ea typeface="ＭＳ Ｐゴシック" charset="0"/>
              </a:defRPr>
            </a:lvl9pPr>
          </a:lstStyle>
          <a:p>
            <a:pPr eaLnBrk="1" hangingPunct="1"/>
            <a:r>
              <a:rPr lang="en-US" sz="2400" b="1" dirty="0"/>
              <a:t>Tabs on </a:t>
            </a:r>
            <a:r>
              <a:rPr lang="en-US" sz="2400" b="1" dirty="0" smtClean="0"/>
              <a:t>Screen</a:t>
            </a:r>
          </a:p>
          <a:p>
            <a:pPr eaLnBrk="1" hangingPunct="1"/>
            <a:endParaRPr lang="en-US" sz="2400" b="1" dirty="0"/>
          </a:p>
          <a:p>
            <a:pPr marL="457200" indent="-457200" eaLnBrk="1" hangingPunct="1">
              <a:buAutoNum type="arabicPeriod"/>
            </a:pPr>
            <a:r>
              <a:rPr lang="en-US" sz="2400" b="1" dirty="0" smtClean="0"/>
              <a:t>Run Recent</a:t>
            </a:r>
            <a:br>
              <a:rPr lang="en-US" sz="2400" b="1" dirty="0" smtClean="0"/>
            </a:br>
            <a:r>
              <a:rPr lang="en-US" sz="2400" dirty="0" smtClean="0"/>
              <a:t>Find programs you ran recently</a:t>
            </a:r>
            <a:endParaRPr lang="en-US" sz="2400" dirty="0"/>
          </a:p>
          <a:p>
            <a:pPr eaLnBrk="1" hangingPunct="1"/>
            <a:endParaRPr lang="en-US" sz="2400" dirty="0" smtClean="0"/>
          </a:p>
          <a:p>
            <a:pPr marL="452438" indent="-452438" defTabSz="511175" eaLnBrk="1" hangingPunct="1"/>
            <a:r>
              <a:rPr lang="en-US" sz="2400" b="1" dirty="0" smtClean="0"/>
              <a:t>2.  </a:t>
            </a:r>
            <a:r>
              <a:rPr lang="en-US" sz="2400" b="1" dirty="0"/>
              <a:t>File </a:t>
            </a:r>
            <a:r>
              <a:rPr lang="en-US" sz="2400" b="1" dirty="0" smtClean="0"/>
              <a:t>Navigation</a:t>
            </a:r>
            <a:br>
              <a:rPr lang="en-US" sz="2400" b="1" dirty="0" smtClean="0"/>
            </a:br>
            <a:r>
              <a:rPr lang="en-US" sz="2400" dirty="0" smtClean="0"/>
              <a:t>Find all programs by project</a:t>
            </a:r>
            <a:endParaRPr lang="en-US" sz="2400" dirty="0"/>
          </a:p>
          <a:p>
            <a:pPr eaLnBrk="1" hangingPunct="1"/>
            <a:endParaRPr lang="en-US" sz="2400" dirty="0" smtClean="0"/>
          </a:p>
          <a:p>
            <a:pPr marL="452438" indent="-452438" eaLnBrk="1" hangingPunct="1"/>
            <a:r>
              <a:rPr lang="en-US" sz="2400" b="1" dirty="0" smtClean="0"/>
              <a:t>3.  </a:t>
            </a:r>
            <a:r>
              <a:rPr lang="en-US" sz="2400" b="1" dirty="0"/>
              <a:t>Brick </a:t>
            </a:r>
            <a:r>
              <a:rPr lang="en-US" sz="2400" b="1" dirty="0" smtClean="0"/>
              <a:t>Apps</a:t>
            </a:r>
            <a:br>
              <a:rPr lang="en-US" sz="2400" b="1" dirty="0" smtClean="0"/>
            </a:br>
            <a:r>
              <a:rPr lang="en-US" sz="2400" dirty="0" smtClean="0"/>
              <a:t>Port views</a:t>
            </a:r>
            <a:endParaRPr lang="en-US" sz="2400" dirty="0"/>
          </a:p>
          <a:p>
            <a:pPr eaLnBrk="1" hangingPunct="1"/>
            <a:endParaRPr lang="en-US" sz="2400" dirty="0" smtClean="0"/>
          </a:p>
          <a:p>
            <a:pPr marL="452438" indent="-452438" eaLnBrk="1" hangingPunct="1"/>
            <a:r>
              <a:rPr lang="en-US" sz="2400" b="1" dirty="0" smtClean="0"/>
              <a:t>4.  Settings</a:t>
            </a:r>
            <a:br>
              <a:rPr lang="en-US" sz="2400" b="1" dirty="0" smtClean="0"/>
            </a:br>
            <a:r>
              <a:rPr lang="en-US" sz="2400" dirty="0" smtClean="0"/>
              <a:t>Bluetooth, </a:t>
            </a:r>
            <a:r>
              <a:rPr lang="en-US" sz="2400" dirty="0" err="1" smtClean="0"/>
              <a:t>Wifi</a:t>
            </a:r>
            <a:r>
              <a:rPr lang="en-US" sz="2400" dirty="0" smtClean="0"/>
              <a:t>, Volume</a:t>
            </a:r>
            <a:endParaRPr lang="en-US" sz="2400" dirty="0"/>
          </a:p>
        </p:txBody>
      </p:sp>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grpSp>
        <p:nvGrpSpPr>
          <p:cNvPr id="30" name="Group 29"/>
          <p:cNvGrpSpPr/>
          <p:nvPr/>
        </p:nvGrpSpPr>
        <p:grpSpPr>
          <a:xfrm>
            <a:off x="193265" y="1002742"/>
            <a:ext cx="4084673" cy="2864860"/>
            <a:chOff x="204807" y="1706645"/>
            <a:chExt cx="4084673" cy="2864860"/>
          </a:xfrm>
        </p:grpSpPr>
        <p:pic>
          <p:nvPicPr>
            <p:cNvPr id="26" name="Picture 25" descr="Screen Shot 2014-09-13 at 5.26.20 PM.png"/>
            <p:cNvPicPr>
              <a:picLocks noChangeAspect="1"/>
            </p:cNvPicPr>
            <p:nvPr/>
          </p:nvPicPr>
          <p:blipFill rotWithShape="1">
            <a:blip r:embed="rId2">
              <a:extLst>
                <a:ext uri="{28A0092B-C50C-407E-A947-70E740481C1C}">
                  <a14:useLocalDpi xmlns:a14="http://schemas.microsoft.com/office/drawing/2010/main" val="0"/>
                </a:ext>
              </a:extLst>
            </a:blip>
            <a:srcRect l="3532"/>
            <a:stretch/>
          </p:blipFill>
          <p:spPr>
            <a:xfrm>
              <a:off x="204807" y="1706645"/>
              <a:ext cx="4084673" cy="2864860"/>
            </a:xfrm>
            <a:prstGeom prst="rect">
              <a:avLst/>
            </a:prstGeom>
          </p:spPr>
        </p:pic>
        <p:sp>
          <p:nvSpPr>
            <p:cNvPr id="20" name="Oval 19"/>
            <p:cNvSpPr/>
            <p:nvPr/>
          </p:nvSpPr>
          <p:spPr>
            <a:xfrm>
              <a:off x="1132395" y="2567599"/>
              <a:ext cx="444219" cy="459264"/>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1</a:t>
              </a:r>
            </a:p>
          </p:txBody>
        </p:sp>
        <p:sp>
          <p:nvSpPr>
            <p:cNvPr id="27" name="Oval 26"/>
            <p:cNvSpPr/>
            <p:nvPr/>
          </p:nvSpPr>
          <p:spPr>
            <a:xfrm>
              <a:off x="1685219" y="2565114"/>
              <a:ext cx="444219" cy="459264"/>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2</a:t>
              </a:r>
              <a:endParaRPr lang="en-US" sz="1600" dirty="0"/>
            </a:p>
          </p:txBody>
        </p:sp>
        <p:sp>
          <p:nvSpPr>
            <p:cNvPr id="28" name="Oval 27"/>
            <p:cNvSpPr/>
            <p:nvPr/>
          </p:nvSpPr>
          <p:spPr>
            <a:xfrm>
              <a:off x="2281838" y="2567599"/>
              <a:ext cx="444219" cy="459264"/>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3</a:t>
              </a:r>
            </a:p>
          </p:txBody>
        </p:sp>
        <p:sp>
          <p:nvSpPr>
            <p:cNvPr id="29" name="Oval 28"/>
            <p:cNvSpPr/>
            <p:nvPr/>
          </p:nvSpPr>
          <p:spPr>
            <a:xfrm>
              <a:off x="2834663" y="2565114"/>
              <a:ext cx="444219" cy="459264"/>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4</a:t>
              </a:r>
              <a:endParaRPr lang="en-US" sz="1600" dirty="0"/>
            </a:p>
          </p:txBody>
        </p:sp>
      </p:grpSp>
    </p:spTree>
    <p:extLst>
      <p:ext uri="{BB962C8B-B14F-4D97-AF65-F5344CB8AC3E}">
        <p14:creationId xmlns:p14="http://schemas.microsoft.com/office/powerpoint/2010/main" val="110527256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06070"/>
            <a:ext cx="8245475" cy="1371600"/>
          </a:xfrm>
        </p:spPr>
        <p:txBody>
          <a:bodyPr>
            <a:normAutofit/>
          </a:bodyPr>
          <a:lstStyle/>
          <a:p>
            <a:pPr algn="ctr"/>
            <a:r>
              <a:rPr lang="en-US" dirty="0" smtClean="0"/>
              <a:t>SECTION 7: </a:t>
            </a:r>
            <a:br>
              <a:rPr lang="en-US" dirty="0" smtClean="0"/>
            </a:br>
            <a:r>
              <a:rPr lang="en-US" dirty="0" smtClean="0"/>
              <a:t>SWITCHING BETWEEN ACTIONS</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94854801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 Blocks</a:t>
            </a:r>
            <a:endParaRPr lang="en-US" dirty="0"/>
          </a:p>
        </p:txBody>
      </p:sp>
      <p:sp>
        <p:nvSpPr>
          <p:cNvPr id="3" name="Content Placeholder 2"/>
          <p:cNvSpPr>
            <a:spLocks noGrp="1"/>
          </p:cNvSpPr>
          <p:nvPr>
            <p:ph idx="1"/>
          </p:nvPr>
        </p:nvSpPr>
        <p:spPr>
          <a:xfrm>
            <a:off x="457199" y="1314564"/>
            <a:ext cx="4397553" cy="4908435"/>
          </a:xfrm>
        </p:spPr>
        <p:txBody>
          <a:bodyPr>
            <a:normAutofit/>
          </a:bodyPr>
          <a:lstStyle/>
          <a:p>
            <a:r>
              <a:rPr lang="en-US" dirty="0" smtClean="0"/>
              <a:t>Switch block</a:t>
            </a:r>
          </a:p>
          <a:p>
            <a:pPr lvl="1"/>
            <a:r>
              <a:rPr lang="en-US" dirty="0" smtClean="0"/>
              <a:t>Asking the robot a question and doing something different based on the answer</a:t>
            </a:r>
          </a:p>
          <a:p>
            <a:pPr lvl="2"/>
            <a:r>
              <a:rPr lang="en-US" dirty="0" smtClean="0"/>
              <a:t>Example: Is the robot’s touch sensor pressed? Or not?</a:t>
            </a:r>
          </a:p>
          <a:p>
            <a:pPr lvl="2"/>
            <a:r>
              <a:rPr lang="en-US" dirty="0" smtClean="0"/>
              <a:t>Does the robot see a line? Or not?</a:t>
            </a:r>
          </a:p>
          <a:p>
            <a:pPr lvl="2"/>
            <a:endParaRPr lang="en-US" dirty="0"/>
          </a:p>
          <a:p>
            <a:pPr lvl="1"/>
            <a:r>
              <a:rPr lang="en-US" dirty="0" smtClean="0"/>
              <a:t>Basically a YES/NO QUESTION</a:t>
            </a:r>
          </a:p>
          <a:p>
            <a:pPr lvl="1"/>
            <a:r>
              <a:rPr lang="en-US" dirty="0" smtClean="0"/>
              <a:t>Switch blocks are found in the orange/flow tab</a:t>
            </a:r>
            <a:endParaRPr lang="en-US" dirty="0"/>
          </a:p>
          <a:p>
            <a:pPr lvl="2"/>
            <a:endParaRPr lang="en-US" dirty="0" smtClean="0"/>
          </a:p>
        </p:txBody>
      </p:sp>
      <p:pic>
        <p:nvPicPr>
          <p:cNvPr id="4" name="Picture 3" descr="imgres.jpg"/>
          <p:cNvPicPr>
            <a:picLocks noChangeAspect="1"/>
          </p:cNvPicPr>
          <p:nvPr/>
        </p:nvPicPr>
        <p:blipFill rotWithShape="1">
          <a:blip r:embed="rId2">
            <a:extLst>
              <a:ext uri="{28A0092B-C50C-407E-A947-70E740481C1C}">
                <a14:useLocalDpi xmlns:a14="http://schemas.microsoft.com/office/drawing/2010/main" val="0"/>
              </a:ext>
            </a:extLst>
          </a:blip>
          <a:srcRect b="6883"/>
          <a:stretch/>
        </p:blipFill>
        <p:spPr>
          <a:xfrm>
            <a:off x="5755417" y="4379763"/>
            <a:ext cx="2041519" cy="1978783"/>
          </a:xfrm>
          <a:prstGeom prst="rect">
            <a:avLst/>
          </a:prstGeom>
        </p:spPr>
      </p:pic>
      <p:pic>
        <p:nvPicPr>
          <p:cNvPr id="5" name="Picture 4" descr="Screen Shot 2014-08-07 at 12.24.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2091" y="1547727"/>
            <a:ext cx="2129146" cy="1876310"/>
          </a:xfrm>
          <a:prstGeom prst="rect">
            <a:avLst/>
          </a:prstGeom>
        </p:spPr>
      </p:pic>
      <p:pic>
        <p:nvPicPr>
          <p:cNvPr id="6" name="Picture 5" descr="Screen Shot 2014-08-07 at 12.27.3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2590" y="288121"/>
            <a:ext cx="3465446" cy="402712"/>
          </a:xfrm>
          <a:prstGeom prst="rect">
            <a:avLst/>
          </a:prstGeom>
        </p:spPr>
      </p:pic>
      <p:sp>
        <p:nvSpPr>
          <p:cNvPr id="7" name="Footer Placeholder 6"/>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85895930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 Block CHALLENGE 1</a:t>
            </a:r>
            <a:endParaRPr lang="en-US" dirty="0"/>
          </a:p>
        </p:txBody>
      </p:sp>
      <p:sp>
        <p:nvSpPr>
          <p:cNvPr id="3" name="Content Placeholder 2"/>
          <p:cNvSpPr>
            <a:spLocks noGrp="1"/>
          </p:cNvSpPr>
          <p:nvPr>
            <p:ph idx="1"/>
          </p:nvPr>
        </p:nvSpPr>
        <p:spPr>
          <a:xfrm>
            <a:off x="457200" y="1524318"/>
            <a:ext cx="4397553" cy="5107594"/>
          </a:xfrm>
        </p:spPr>
        <p:txBody>
          <a:bodyPr/>
          <a:lstStyle/>
          <a:p>
            <a:r>
              <a:rPr lang="en-US" dirty="0" smtClean="0">
                <a:solidFill>
                  <a:srgbClr val="FF0000"/>
                </a:solidFill>
              </a:rPr>
              <a:t>Challenge:  </a:t>
            </a:r>
            <a:r>
              <a:rPr lang="en-US" dirty="0" smtClean="0"/>
              <a:t>Write a program that changes based on if the touch sensor is pressed or not pressed.  </a:t>
            </a:r>
          </a:p>
          <a:p>
            <a:r>
              <a:rPr lang="en-US" dirty="0" smtClean="0"/>
              <a:t>If pressed, your EV3 is happy! Display a smiley face.  If not pressed, the EV3 is sad!  Display a sad face.</a:t>
            </a:r>
          </a:p>
          <a:p>
            <a:r>
              <a:rPr lang="en-US" dirty="0" smtClean="0">
                <a:solidFill>
                  <a:srgbClr val="FF0000"/>
                </a:solidFill>
              </a:rPr>
              <a:t>Hint: </a:t>
            </a:r>
            <a:r>
              <a:rPr lang="en-US" dirty="0"/>
              <a:t>Y</a:t>
            </a:r>
            <a:r>
              <a:rPr lang="en-US" dirty="0" smtClean="0"/>
              <a:t>ou will need to use the display block and loops from yesterday and switch blocks from today!</a:t>
            </a:r>
          </a:p>
        </p:txBody>
      </p:sp>
      <p:pic>
        <p:nvPicPr>
          <p:cNvPr id="6" name="Picture 5" descr="Screen Shot 2014-08-07 at 12.27.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590" y="1038575"/>
            <a:ext cx="3465446" cy="402712"/>
          </a:xfrm>
          <a:prstGeom prst="rect">
            <a:avLst/>
          </a:prstGeom>
        </p:spPr>
      </p:pic>
      <p:pic>
        <p:nvPicPr>
          <p:cNvPr id="7" name="Picture 6" descr="imgres.jpg"/>
          <p:cNvPicPr>
            <a:picLocks noChangeAspect="1"/>
          </p:cNvPicPr>
          <p:nvPr/>
        </p:nvPicPr>
        <p:blipFill rotWithShape="1">
          <a:blip r:embed="rId3">
            <a:extLst>
              <a:ext uri="{28A0092B-C50C-407E-A947-70E740481C1C}">
                <a14:useLocalDpi xmlns:a14="http://schemas.microsoft.com/office/drawing/2010/main" val="0"/>
              </a:ext>
            </a:extLst>
          </a:blip>
          <a:srcRect b="6883"/>
          <a:stretch/>
        </p:blipFill>
        <p:spPr>
          <a:xfrm>
            <a:off x="6032227" y="2255401"/>
            <a:ext cx="2041519" cy="1978783"/>
          </a:xfrm>
          <a:prstGeom prst="rect">
            <a:avLst/>
          </a:prstGeom>
        </p:spPr>
      </p:pic>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16537950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1 SOLUTION</a:t>
            </a:r>
            <a:endParaRPr lang="en-US" dirty="0"/>
          </a:p>
        </p:txBody>
      </p:sp>
      <p:pic>
        <p:nvPicPr>
          <p:cNvPr id="4" name="Picture 3" descr="Screen Shot 2014-08-08 at 7.03.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1235362"/>
            <a:ext cx="7717671" cy="5010727"/>
          </a:xfrm>
          <a:prstGeom prst="rect">
            <a:avLst/>
          </a:prstGeom>
        </p:spPr>
      </p:pic>
      <p:sp>
        <p:nvSpPr>
          <p:cNvPr id="5" name="TextBox 4"/>
          <p:cNvSpPr txBox="1"/>
          <p:nvPr/>
        </p:nvSpPr>
        <p:spPr>
          <a:xfrm>
            <a:off x="2620818" y="1928482"/>
            <a:ext cx="1639455" cy="369332"/>
          </a:xfrm>
          <a:prstGeom prst="rect">
            <a:avLst/>
          </a:prstGeom>
          <a:noFill/>
        </p:spPr>
        <p:txBody>
          <a:bodyPr wrap="square" rtlCol="0">
            <a:spAutoFit/>
          </a:bodyPr>
          <a:lstStyle/>
          <a:p>
            <a:r>
              <a:rPr lang="en-US" dirty="0" smtClean="0"/>
              <a:t>Display Block</a:t>
            </a:r>
            <a:endParaRPr lang="en-US" dirty="0"/>
          </a:p>
        </p:txBody>
      </p:sp>
      <p:sp>
        <p:nvSpPr>
          <p:cNvPr id="6" name="TextBox 5"/>
          <p:cNvSpPr txBox="1"/>
          <p:nvPr/>
        </p:nvSpPr>
        <p:spPr>
          <a:xfrm>
            <a:off x="2773218" y="5463701"/>
            <a:ext cx="1639455" cy="369332"/>
          </a:xfrm>
          <a:prstGeom prst="rect">
            <a:avLst/>
          </a:prstGeom>
          <a:noFill/>
        </p:spPr>
        <p:txBody>
          <a:bodyPr wrap="square" rtlCol="0">
            <a:spAutoFit/>
          </a:bodyPr>
          <a:lstStyle/>
          <a:p>
            <a:r>
              <a:rPr lang="en-US" dirty="0" smtClean="0"/>
              <a:t>Display Block</a:t>
            </a:r>
            <a:endParaRPr lang="en-US" dirty="0"/>
          </a:p>
        </p:txBody>
      </p:sp>
      <p:sp>
        <p:nvSpPr>
          <p:cNvPr id="7" name="TextBox 6"/>
          <p:cNvSpPr txBox="1"/>
          <p:nvPr/>
        </p:nvSpPr>
        <p:spPr>
          <a:xfrm>
            <a:off x="5811982" y="4519282"/>
            <a:ext cx="1149927" cy="646331"/>
          </a:xfrm>
          <a:prstGeom prst="rect">
            <a:avLst/>
          </a:prstGeom>
          <a:noFill/>
        </p:spPr>
        <p:txBody>
          <a:bodyPr wrap="square" rtlCol="0">
            <a:spAutoFit/>
          </a:bodyPr>
          <a:lstStyle/>
          <a:p>
            <a:r>
              <a:rPr lang="en-US" dirty="0" smtClean="0"/>
              <a:t>Wait Block</a:t>
            </a:r>
            <a:endParaRPr lang="en-US" dirty="0"/>
          </a:p>
        </p:txBody>
      </p:sp>
      <p:sp>
        <p:nvSpPr>
          <p:cNvPr id="8" name="TextBox 7"/>
          <p:cNvSpPr txBox="1"/>
          <p:nvPr/>
        </p:nvSpPr>
        <p:spPr>
          <a:xfrm>
            <a:off x="953655" y="5463701"/>
            <a:ext cx="1149927" cy="369332"/>
          </a:xfrm>
          <a:prstGeom prst="rect">
            <a:avLst/>
          </a:prstGeom>
          <a:noFill/>
        </p:spPr>
        <p:txBody>
          <a:bodyPr wrap="square" rtlCol="0">
            <a:spAutoFit/>
          </a:bodyPr>
          <a:lstStyle/>
          <a:p>
            <a:r>
              <a:rPr lang="en-US" dirty="0" smtClean="0"/>
              <a:t>Loop</a:t>
            </a:r>
            <a:endParaRPr lang="en-US" dirty="0"/>
          </a:p>
        </p:txBody>
      </p:sp>
      <p:sp>
        <p:nvSpPr>
          <p:cNvPr id="9" name="TextBox 8"/>
          <p:cNvSpPr txBox="1"/>
          <p:nvPr/>
        </p:nvSpPr>
        <p:spPr>
          <a:xfrm>
            <a:off x="2207494" y="4431806"/>
            <a:ext cx="1149927" cy="923330"/>
          </a:xfrm>
          <a:prstGeom prst="rect">
            <a:avLst/>
          </a:prstGeom>
          <a:noFill/>
        </p:spPr>
        <p:txBody>
          <a:bodyPr wrap="square" rtlCol="0">
            <a:spAutoFit/>
          </a:bodyPr>
          <a:lstStyle/>
          <a:p>
            <a:r>
              <a:rPr lang="en-US" dirty="0" smtClean="0"/>
              <a:t>Touch Sensor</a:t>
            </a:r>
          </a:p>
          <a:p>
            <a:r>
              <a:rPr lang="en-US" dirty="0" smtClean="0"/>
              <a:t>Selected</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07300725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 Block Challenge 2</a:t>
            </a:r>
            <a:endParaRPr lang="en-US" dirty="0"/>
          </a:p>
        </p:txBody>
      </p:sp>
      <p:sp>
        <p:nvSpPr>
          <p:cNvPr id="3" name="Content Placeholder 2"/>
          <p:cNvSpPr>
            <a:spLocks noGrp="1"/>
          </p:cNvSpPr>
          <p:nvPr>
            <p:ph idx="1"/>
          </p:nvPr>
        </p:nvSpPr>
        <p:spPr>
          <a:xfrm>
            <a:off x="457200" y="1059873"/>
            <a:ext cx="8245474" cy="4373563"/>
          </a:xfrm>
        </p:spPr>
        <p:txBody>
          <a:bodyPr/>
          <a:lstStyle/>
          <a:p>
            <a:r>
              <a:rPr lang="en-US" dirty="0" smtClean="0"/>
              <a:t>Can you write a program that displays a smiley if you touch it once and a sad face if you touch it a second time and toggles back and forth.</a:t>
            </a:r>
            <a:endParaRPr lang="en-US" dirty="0"/>
          </a:p>
        </p:txBody>
      </p:sp>
      <p:pic>
        <p:nvPicPr>
          <p:cNvPr id="4" name="Picture 3" descr="Screen Shot 2014-08-08 at 7.06.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47" y="2262909"/>
            <a:ext cx="7577277" cy="3784279"/>
          </a:xfrm>
          <a:prstGeom prst="rect">
            <a:avLst/>
          </a:prstGeom>
        </p:spPr>
      </p:pic>
      <p:sp>
        <p:nvSpPr>
          <p:cNvPr id="5" name="Footer Placeholder 4"/>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8685763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06070"/>
            <a:ext cx="8245475" cy="1371600"/>
          </a:xfrm>
        </p:spPr>
        <p:txBody>
          <a:bodyPr>
            <a:normAutofit/>
          </a:bodyPr>
          <a:lstStyle/>
          <a:p>
            <a:pPr algn="ctr"/>
            <a:r>
              <a:rPr lang="en-US" dirty="0" smtClean="0"/>
              <a:t>SECTION 8: ULTRASONIC</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7511514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665184"/>
          </a:xfrm>
        </p:spPr>
        <p:txBody>
          <a:bodyPr/>
          <a:lstStyle/>
          <a:p>
            <a:r>
              <a:rPr lang="en-US" dirty="0" smtClean="0"/>
              <a:t>Move for ultrasonic</a:t>
            </a:r>
            <a:endParaRPr lang="en-US" dirty="0"/>
          </a:p>
        </p:txBody>
      </p:sp>
      <p:sp>
        <p:nvSpPr>
          <p:cNvPr id="3" name="Content Placeholder 2"/>
          <p:cNvSpPr>
            <a:spLocks noGrp="1"/>
          </p:cNvSpPr>
          <p:nvPr>
            <p:ph idx="1"/>
          </p:nvPr>
        </p:nvSpPr>
        <p:spPr>
          <a:xfrm>
            <a:off x="457200" y="988337"/>
            <a:ext cx="4324256" cy="5189881"/>
          </a:xfrm>
        </p:spPr>
        <p:txBody>
          <a:bodyPr/>
          <a:lstStyle/>
          <a:p>
            <a:r>
              <a:rPr lang="en-US" dirty="0" smtClean="0">
                <a:solidFill>
                  <a:srgbClr val="008000"/>
                </a:solidFill>
              </a:rPr>
              <a:t>Challenge: Make the robot move until it is 5 inches away from the wall.</a:t>
            </a:r>
          </a:p>
          <a:p>
            <a:r>
              <a:rPr lang="en-US" dirty="0" smtClean="0">
                <a:solidFill>
                  <a:srgbClr val="000000"/>
                </a:solidFill>
              </a:rPr>
              <a:t>Step 1: Make a new program</a:t>
            </a:r>
          </a:p>
          <a:p>
            <a:r>
              <a:rPr lang="en-US" dirty="0" smtClean="0">
                <a:solidFill>
                  <a:srgbClr val="000000"/>
                </a:solidFill>
              </a:rPr>
              <a:t>Step 2: Set move to “on”</a:t>
            </a:r>
          </a:p>
          <a:p>
            <a:r>
              <a:rPr lang="en-US" dirty="0" smtClean="0">
                <a:solidFill>
                  <a:srgbClr val="000000"/>
                </a:solidFill>
              </a:rPr>
              <a:t>Step </a:t>
            </a:r>
            <a:r>
              <a:rPr lang="en-US" dirty="0">
                <a:solidFill>
                  <a:srgbClr val="000000"/>
                </a:solidFill>
              </a:rPr>
              <a:t>3</a:t>
            </a:r>
            <a:r>
              <a:rPr lang="en-US" dirty="0" smtClean="0">
                <a:solidFill>
                  <a:srgbClr val="000000"/>
                </a:solidFill>
              </a:rPr>
              <a:t>: Set wait block to use the Ultrasonic</a:t>
            </a:r>
          </a:p>
          <a:p>
            <a:r>
              <a:rPr lang="en-US" dirty="0" smtClean="0">
                <a:solidFill>
                  <a:srgbClr val="000000"/>
                </a:solidFill>
              </a:rPr>
              <a:t>Step 4: Set move block to “off”</a:t>
            </a:r>
          </a:p>
          <a:p>
            <a:endParaRPr lang="en-US" dirty="0">
              <a:solidFill>
                <a:srgbClr val="000000"/>
              </a:solidFill>
            </a:endParaRPr>
          </a:p>
        </p:txBody>
      </p:sp>
      <p:pic>
        <p:nvPicPr>
          <p:cNvPr id="7" name="Picture 6" descr="Screen Shot 2014-08-12 at 7.03.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1456" y="1088588"/>
            <a:ext cx="4074266" cy="3573918"/>
          </a:xfrm>
          <a:prstGeom prst="rect">
            <a:avLst/>
          </a:prstGeom>
        </p:spPr>
      </p:pic>
      <p:sp>
        <p:nvSpPr>
          <p:cNvPr id="9" name="Oval 8"/>
          <p:cNvSpPr/>
          <p:nvPr/>
        </p:nvSpPr>
        <p:spPr>
          <a:xfrm>
            <a:off x="4698176" y="3425099"/>
            <a:ext cx="4205693" cy="707922"/>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04941235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9"/>
            <a:ext cx="8245475" cy="711364"/>
          </a:xfrm>
        </p:spPr>
        <p:txBody>
          <a:bodyPr/>
          <a:lstStyle/>
          <a:p>
            <a:r>
              <a:rPr lang="en-US" dirty="0" smtClean="0"/>
              <a:t>Challenge 1 solution:</a:t>
            </a:r>
            <a:endParaRPr lang="en-US" dirty="0"/>
          </a:p>
        </p:txBody>
      </p:sp>
      <p:pic>
        <p:nvPicPr>
          <p:cNvPr id="4" name="Content Placeholder 3" descr="Screen Shot 2014-08-12 at 7.02.40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432" b="1220"/>
          <a:stretch/>
        </p:blipFill>
        <p:spPr>
          <a:xfrm>
            <a:off x="457200" y="1249274"/>
            <a:ext cx="8245475" cy="1873913"/>
          </a:xfrm>
        </p:spPr>
      </p:pic>
      <p:pic>
        <p:nvPicPr>
          <p:cNvPr id="5" name="Picture 4" descr="Screen Shot 2014-08-12 at 7.03.06 PM.png"/>
          <p:cNvPicPr>
            <a:picLocks noChangeAspect="1"/>
          </p:cNvPicPr>
          <p:nvPr/>
        </p:nvPicPr>
        <p:blipFill rotWithShape="1">
          <a:blip r:embed="rId3">
            <a:extLst>
              <a:ext uri="{28A0092B-C50C-407E-A947-70E740481C1C}">
                <a14:useLocalDpi xmlns:a14="http://schemas.microsoft.com/office/drawing/2010/main" val="0"/>
              </a:ext>
            </a:extLst>
          </a:blip>
          <a:srcRect t="20440"/>
          <a:stretch/>
        </p:blipFill>
        <p:spPr>
          <a:xfrm>
            <a:off x="3987207" y="2977439"/>
            <a:ext cx="4982355" cy="3477149"/>
          </a:xfrm>
          <a:prstGeom prst="rect">
            <a:avLst/>
          </a:prstGeom>
        </p:spPr>
      </p:pic>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54046985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732185"/>
          </a:xfrm>
        </p:spPr>
        <p:txBody>
          <a:bodyPr/>
          <a:lstStyle/>
          <a:p>
            <a:r>
              <a:rPr lang="en-US" dirty="0" smtClean="0"/>
              <a:t>Challenge 2: Dog Follower</a:t>
            </a:r>
            <a:endParaRPr lang="en-US" dirty="0"/>
          </a:p>
        </p:txBody>
      </p:sp>
      <p:sp>
        <p:nvSpPr>
          <p:cNvPr id="3" name="Content Placeholder 2"/>
          <p:cNvSpPr>
            <a:spLocks noGrp="1"/>
          </p:cNvSpPr>
          <p:nvPr>
            <p:ph idx="1"/>
          </p:nvPr>
        </p:nvSpPr>
        <p:spPr>
          <a:xfrm>
            <a:off x="363510" y="1249276"/>
            <a:ext cx="4123258" cy="4876888"/>
          </a:xfrm>
        </p:spPr>
        <p:txBody>
          <a:bodyPr/>
          <a:lstStyle/>
          <a:p>
            <a:r>
              <a:rPr lang="en-US" dirty="0" smtClean="0">
                <a:solidFill>
                  <a:srgbClr val="FF0000"/>
                </a:solidFill>
              </a:rPr>
              <a:t>Challenge: If the robot is closer than 5 inches away from your hand move backward, otherwise move forward.</a:t>
            </a:r>
          </a:p>
          <a:p>
            <a:r>
              <a:rPr lang="en-US" dirty="0" smtClean="0"/>
              <a:t>Step 1: Drag a loop from the orange tab</a:t>
            </a:r>
          </a:p>
          <a:p>
            <a:r>
              <a:rPr lang="en-US" dirty="0" smtClean="0"/>
              <a:t>Step 2: Drag switch inside loop</a:t>
            </a:r>
          </a:p>
          <a:p>
            <a:r>
              <a:rPr lang="en-US" dirty="0" smtClean="0"/>
              <a:t>Step 3: Set switch to Ultrasonic</a:t>
            </a:r>
          </a:p>
          <a:p>
            <a:r>
              <a:rPr lang="en-US" dirty="0" smtClean="0"/>
              <a:t>Step 4: Set move steering block to ON and place in TRUE</a:t>
            </a:r>
          </a:p>
          <a:p>
            <a:r>
              <a:rPr lang="en-US" dirty="0" smtClean="0"/>
              <a:t>Step 4: </a:t>
            </a:r>
            <a:r>
              <a:rPr lang="en-US" dirty="0"/>
              <a:t>Set move steering block to </a:t>
            </a:r>
            <a:r>
              <a:rPr lang="en-US" dirty="0" smtClean="0"/>
              <a:t>OFF </a:t>
            </a:r>
            <a:r>
              <a:rPr lang="en-US" dirty="0"/>
              <a:t>and place in </a:t>
            </a:r>
            <a:r>
              <a:rPr lang="en-US" dirty="0" smtClean="0"/>
              <a:t>FALSE</a:t>
            </a:r>
            <a:endParaRPr lang="en-US" dirty="0"/>
          </a:p>
          <a:p>
            <a:endParaRPr lang="en-US" dirty="0" smtClean="0"/>
          </a:p>
          <a:p>
            <a:endParaRPr lang="en-US" dirty="0">
              <a:solidFill>
                <a:srgbClr val="FF0000"/>
              </a:solidFill>
            </a:endParaRPr>
          </a:p>
        </p:txBody>
      </p:sp>
      <p:pic>
        <p:nvPicPr>
          <p:cNvPr id="4" name="Picture 3" descr="Screen Shot 2014-08-12 at 7.41.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001" y="1103530"/>
            <a:ext cx="4440096" cy="4401091"/>
          </a:xfrm>
          <a:prstGeom prst="rect">
            <a:avLst/>
          </a:prstGeom>
        </p:spPr>
      </p:pic>
      <p:sp>
        <p:nvSpPr>
          <p:cNvPr id="5" name="Footer Placeholder 4"/>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73509285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700953"/>
          </a:xfrm>
        </p:spPr>
        <p:txBody>
          <a:bodyPr/>
          <a:lstStyle/>
          <a:p>
            <a:r>
              <a:rPr lang="en-US" dirty="0" smtClean="0"/>
              <a:t>Challenge 2 solution:</a:t>
            </a:r>
            <a:endParaRPr lang="en-US" dirty="0"/>
          </a:p>
        </p:txBody>
      </p:sp>
      <p:pic>
        <p:nvPicPr>
          <p:cNvPr id="4" name="Content Placeholder 3" descr="Screen Shot 2014-08-12 at 7.02.30 PM.png"/>
          <p:cNvPicPr>
            <a:picLocks noGrp="1" noChangeAspect="1"/>
          </p:cNvPicPr>
          <p:nvPr>
            <p:ph idx="1"/>
          </p:nvPr>
        </p:nvPicPr>
        <p:blipFill>
          <a:blip r:embed="rId2">
            <a:extLst>
              <a:ext uri="{28A0092B-C50C-407E-A947-70E740481C1C}">
                <a14:useLocalDpi xmlns:a14="http://schemas.microsoft.com/office/drawing/2010/main" val="0"/>
              </a:ext>
            </a:extLst>
          </a:blip>
          <a:srcRect l="-9904" r="-9904"/>
          <a:stretch>
            <a:fillRect/>
          </a:stretch>
        </p:blipFill>
        <p:spPr>
          <a:xfrm>
            <a:off x="457200" y="1020763"/>
            <a:ext cx="8245475" cy="5105400"/>
          </a:xfrm>
        </p:spPr>
      </p:pic>
      <p:pic>
        <p:nvPicPr>
          <p:cNvPr id="5" name="Picture 4" descr="Screen Shot 2014-08-12 at 7.03.06 PM.pn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513" t="20076"/>
          <a:stretch/>
        </p:blipFill>
        <p:spPr>
          <a:xfrm>
            <a:off x="2748271" y="4128148"/>
            <a:ext cx="3834832" cy="2729852"/>
          </a:xfrm>
          <a:prstGeom prst="rect">
            <a:avLst/>
          </a:prstGeom>
        </p:spPr>
      </p:pic>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79884461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Ports, Sensors, motors</a:t>
            </a:r>
            <a:endParaRPr lang="en-US" dirty="0"/>
          </a:p>
        </p:txBody>
      </p:sp>
      <p:sp>
        <p:nvSpPr>
          <p:cNvPr id="4" name="Rectangle 3"/>
          <p:cNvSpPr/>
          <p:nvPr/>
        </p:nvSpPr>
        <p:spPr>
          <a:xfrm>
            <a:off x="8212667" y="6079067"/>
            <a:ext cx="613833" cy="6434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57199" y="6492875"/>
            <a:ext cx="3429000" cy="283845"/>
          </a:xfrm>
        </p:spPr>
        <p:txBody>
          <a:bodyPr/>
          <a:lstStyle/>
          <a:p>
            <a:r>
              <a:rPr lang="en-US" smtClean="0"/>
              <a:t>© Droids Robotics, 2014, v.1.1 (Last edit: 9/22/2014)</a:t>
            </a:r>
            <a:endParaRPr lang="en-US" dirty="0"/>
          </a:p>
        </p:txBody>
      </p:sp>
      <p:pic>
        <p:nvPicPr>
          <p:cNvPr id="7" name="Picture 6"/>
          <p:cNvPicPr>
            <a:picLocks noChangeAspect="1"/>
          </p:cNvPicPr>
          <p:nvPr/>
        </p:nvPicPr>
        <p:blipFill>
          <a:blip r:embed="rId2"/>
          <a:stretch>
            <a:fillRect/>
          </a:stretch>
        </p:blipFill>
        <p:spPr>
          <a:xfrm>
            <a:off x="-203200" y="1504445"/>
            <a:ext cx="9029700" cy="5080000"/>
          </a:xfrm>
          <a:prstGeom prst="rect">
            <a:avLst/>
          </a:prstGeom>
        </p:spPr>
      </p:pic>
      <p:sp>
        <p:nvSpPr>
          <p:cNvPr id="8" name="TextBox 7"/>
          <p:cNvSpPr txBox="1"/>
          <p:nvPr/>
        </p:nvSpPr>
        <p:spPr>
          <a:xfrm>
            <a:off x="5360709" y="6263043"/>
            <a:ext cx="3465791" cy="369332"/>
          </a:xfrm>
          <a:prstGeom prst="rect">
            <a:avLst/>
          </a:prstGeom>
          <a:noFill/>
        </p:spPr>
        <p:txBody>
          <a:bodyPr wrap="square" rtlCol="0">
            <a:spAutoFit/>
          </a:bodyPr>
          <a:lstStyle/>
          <a:p>
            <a:r>
              <a:rPr lang="en-US" dirty="0" smtClean="0"/>
              <a:t>Ports 1, 2, 3, 4 = Sensors</a:t>
            </a:r>
            <a:endParaRPr lang="en-US" dirty="0"/>
          </a:p>
        </p:txBody>
      </p:sp>
      <p:sp>
        <p:nvSpPr>
          <p:cNvPr id="9" name="TextBox 8"/>
          <p:cNvSpPr txBox="1"/>
          <p:nvPr/>
        </p:nvSpPr>
        <p:spPr>
          <a:xfrm>
            <a:off x="5271713" y="1363173"/>
            <a:ext cx="3465791" cy="1200329"/>
          </a:xfrm>
          <a:prstGeom prst="rect">
            <a:avLst/>
          </a:prstGeom>
          <a:noFill/>
        </p:spPr>
        <p:txBody>
          <a:bodyPr wrap="square" rtlCol="0">
            <a:spAutoFit/>
          </a:bodyPr>
          <a:lstStyle/>
          <a:p>
            <a:r>
              <a:rPr lang="en-US" dirty="0" smtClean="0"/>
              <a:t>Ports A, B, C, D = Motors</a:t>
            </a:r>
          </a:p>
          <a:p>
            <a:endParaRPr lang="en-US" dirty="0"/>
          </a:p>
          <a:p>
            <a:r>
              <a:rPr lang="en-US" dirty="0" smtClean="0"/>
              <a:t>Default setup assumes Right Motor in C, Left Motor in B</a:t>
            </a:r>
            <a:endParaRPr lang="en-US" dirty="0"/>
          </a:p>
        </p:txBody>
      </p:sp>
      <p:grpSp>
        <p:nvGrpSpPr>
          <p:cNvPr id="20" name="Group 19"/>
          <p:cNvGrpSpPr/>
          <p:nvPr/>
        </p:nvGrpSpPr>
        <p:grpSpPr>
          <a:xfrm>
            <a:off x="1081900" y="4724032"/>
            <a:ext cx="1199001" cy="1371767"/>
            <a:chOff x="6507213" y="1384746"/>
            <a:chExt cx="1199001" cy="1371767"/>
          </a:xfrm>
        </p:grpSpPr>
        <p:grpSp>
          <p:nvGrpSpPr>
            <p:cNvPr id="21" name="Group 20"/>
            <p:cNvGrpSpPr/>
            <p:nvPr/>
          </p:nvGrpSpPr>
          <p:grpSpPr>
            <a:xfrm rot="5400000">
              <a:off x="6518630" y="1512901"/>
              <a:ext cx="1141996" cy="1164830"/>
              <a:chOff x="6310708" y="2223671"/>
              <a:chExt cx="809489" cy="898563"/>
            </a:xfrm>
          </p:grpSpPr>
          <p:sp>
            <p:nvSpPr>
              <p:cNvPr id="24" name="Rounded Rectangle 23"/>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6" name="Rounded Rectangle 25"/>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7" name="Oval 26"/>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TextBox 21"/>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23" name="TextBox 22"/>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sp>
        <p:nvSpPr>
          <p:cNvPr id="28" name="TextBox 27"/>
          <p:cNvSpPr txBox="1"/>
          <p:nvPr/>
        </p:nvSpPr>
        <p:spPr>
          <a:xfrm>
            <a:off x="1081899" y="5093364"/>
            <a:ext cx="1318493" cy="646331"/>
          </a:xfrm>
          <a:prstGeom prst="rect">
            <a:avLst/>
          </a:prstGeom>
          <a:noFill/>
        </p:spPr>
        <p:txBody>
          <a:bodyPr wrap="square" rtlCol="0">
            <a:spAutoFit/>
          </a:bodyPr>
          <a:lstStyle/>
          <a:p>
            <a:r>
              <a:rPr lang="en-US" dirty="0" smtClean="0"/>
              <a:t>Default setup</a:t>
            </a:r>
            <a:endParaRPr lang="en-US" dirty="0"/>
          </a:p>
        </p:txBody>
      </p:sp>
    </p:spTree>
    <p:extLst>
      <p:ext uri="{BB962C8B-B14F-4D97-AF65-F5344CB8AC3E}">
        <p14:creationId xmlns:p14="http://schemas.microsoft.com/office/powerpoint/2010/main" val="279625791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733679"/>
          </a:xfrm>
        </p:spPr>
        <p:txBody>
          <a:bodyPr/>
          <a:lstStyle/>
          <a:p>
            <a:r>
              <a:rPr lang="en-US" dirty="0" smtClean="0"/>
              <a:t>Better Dog follower:</a:t>
            </a:r>
            <a:endParaRPr lang="en-US" dirty="0"/>
          </a:p>
        </p:txBody>
      </p:sp>
      <p:pic>
        <p:nvPicPr>
          <p:cNvPr id="4" name="Content Placeholder 3" descr="Screen Shot 2014-08-12 at 8.22.33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459" r="463" b="3116"/>
          <a:stretch/>
        </p:blipFill>
        <p:spPr>
          <a:xfrm>
            <a:off x="446789" y="1031875"/>
            <a:ext cx="7683524" cy="5755525"/>
          </a:xfrm>
        </p:spPr>
      </p:pic>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7132791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a:xfrm>
            <a:off x="457200" y="1003034"/>
            <a:ext cx="4373101" cy="621023"/>
          </a:xfrm>
        </p:spPr>
        <p:txBody>
          <a:bodyPr>
            <a:normAutofit/>
          </a:bodyPr>
          <a:lstStyle/>
          <a:p>
            <a:r>
              <a:rPr lang="en-US" dirty="0" smtClean="0">
                <a:solidFill>
                  <a:srgbClr val="FF0000"/>
                </a:solidFill>
              </a:rPr>
              <a:t>Turns: </a:t>
            </a:r>
            <a:r>
              <a:rPr lang="en-US" dirty="0" smtClean="0"/>
              <a:t>Spin and Pivot</a:t>
            </a:r>
            <a:endParaRPr lang="en-US" dirty="0"/>
          </a:p>
        </p:txBody>
      </p:sp>
      <p:pic>
        <p:nvPicPr>
          <p:cNvPr id="4" name="Picture 3" descr="Screen Shot 2014-08-08 at 6.00.39 PM.png"/>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6390395" y="4820120"/>
            <a:ext cx="2209800" cy="1504950"/>
          </a:xfrm>
          <a:prstGeom prst="rect">
            <a:avLst/>
          </a:prstGeom>
        </p:spPr>
      </p:pic>
      <p:sp>
        <p:nvSpPr>
          <p:cNvPr id="5" name="Content Placeholder 2"/>
          <p:cNvSpPr txBox="1">
            <a:spLocks/>
          </p:cNvSpPr>
          <p:nvPr/>
        </p:nvSpPr>
        <p:spPr>
          <a:xfrm>
            <a:off x="380577" y="4820120"/>
            <a:ext cx="5521968" cy="1657499"/>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smtClean="0">
                <a:solidFill>
                  <a:srgbClr val="FF0000"/>
                </a:solidFill>
              </a:rPr>
              <a:t>Wait Block: </a:t>
            </a:r>
          </a:p>
          <a:p>
            <a:r>
              <a:rPr lang="en-US" dirty="0"/>
              <a:t>W</a:t>
            </a:r>
            <a:r>
              <a:rPr lang="en-US" dirty="0" smtClean="0"/>
              <a:t>ait for a sensor reading (touch, ultrasonic, color) or time</a:t>
            </a:r>
          </a:p>
          <a:p>
            <a:r>
              <a:rPr lang="en-US" dirty="0" smtClean="0"/>
              <a:t>Move until line, Move until touch</a:t>
            </a:r>
            <a:endParaRPr lang="en-US" dirty="0"/>
          </a:p>
        </p:txBody>
      </p:sp>
      <p:pic>
        <p:nvPicPr>
          <p:cNvPr id="8" name="Picture 7" descr="Screenshot 2014-08-07 00.2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545" y="1641118"/>
            <a:ext cx="2326209" cy="2376779"/>
          </a:xfrm>
          <a:prstGeom prst="rect">
            <a:avLst/>
          </a:prstGeom>
        </p:spPr>
      </p:pic>
      <p:sp>
        <p:nvSpPr>
          <p:cNvPr id="9" name="Content Placeholder 2"/>
          <p:cNvSpPr txBox="1">
            <a:spLocks/>
          </p:cNvSpPr>
          <p:nvPr/>
        </p:nvSpPr>
        <p:spPr>
          <a:xfrm>
            <a:off x="5257118" y="1020095"/>
            <a:ext cx="3612316" cy="621023"/>
          </a:xfrm>
          <a:prstGeom prst="rect">
            <a:avLst/>
          </a:prstGeom>
        </p:spPr>
        <p:txBody>
          <a:bodyPr vert="horz" lIns="91440" tIns="45720" rIns="91440" bIns="45720" rtlCol="0">
            <a:normAutofit fontScale="92500" lnSpcReduction="1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smtClean="0">
                <a:solidFill>
                  <a:srgbClr val="FF0000"/>
                </a:solidFill>
              </a:rPr>
              <a:t>Port View: </a:t>
            </a:r>
            <a:r>
              <a:rPr lang="en-US" dirty="0" smtClean="0"/>
              <a:t>Sensor readings on the brick</a:t>
            </a:r>
            <a:endParaRPr lang="en-US" dirty="0"/>
          </a:p>
        </p:txBody>
      </p:sp>
      <p:sp>
        <p:nvSpPr>
          <p:cNvPr id="10" name="TextBox 9"/>
          <p:cNvSpPr txBox="1"/>
          <p:nvPr/>
        </p:nvSpPr>
        <p:spPr>
          <a:xfrm>
            <a:off x="3187255" y="1900234"/>
            <a:ext cx="1299513" cy="923330"/>
          </a:xfrm>
          <a:prstGeom prst="rect">
            <a:avLst/>
          </a:prstGeom>
          <a:noFill/>
        </p:spPr>
        <p:txBody>
          <a:bodyPr wrap="square" rtlCol="0">
            <a:spAutoFit/>
          </a:bodyPr>
          <a:lstStyle/>
          <a:p>
            <a:r>
              <a:rPr lang="en-US" dirty="0" smtClean="0"/>
              <a:t>Spin (used in tight spaces)</a:t>
            </a:r>
            <a:endParaRPr lang="en-US" dirty="0"/>
          </a:p>
        </p:txBody>
      </p:sp>
      <p:sp>
        <p:nvSpPr>
          <p:cNvPr id="11" name="TextBox 10"/>
          <p:cNvSpPr txBox="1"/>
          <p:nvPr/>
        </p:nvSpPr>
        <p:spPr>
          <a:xfrm>
            <a:off x="3266783" y="3490454"/>
            <a:ext cx="1299513" cy="369332"/>
          </a:xfrm>
          <a:prstGeom prst="rect">
            <a:avLst/>
          </a:prstGeom>
          <a:noFill/>
        </p:spPr>
        <p:txBody>
          <a:bodyPr wrap="square" rtlCol="0">
            <a:spAutoFit/>
          </a:bodyPr>
          <a:lstStyle/>
          <a:p>
            <a:r>
              <a:rPr lang="en-US" dirty="0" smtClean="0"/>
              <a:t>Pivot</a:t>
            </a:r>
            <a:endParaRPr lang="en-US" dirty="0"/>
          </a:p>
        </p:txBody>
      </p:sp>
      <p:sp>
        <p:nvSpPr>
          <p:cNvPr id="12" name="Footer Placeholder 11"/>
          <p:cNvSpPr>
            <a:spLocks noGrp="1"/>
          </p:cNvSpPr>
          <p:nvPr>
            <p:ph type="ftr" sz="quarter" idx="11"/>
          </p:nvPr>
        </p:nvSpPr>
        <p:spPr/>
        <p:txBody>
          <a:bodyPr/>
          <a:lstStyle/>
          <a:p>
            <a:r>
              <a:rPr lang="en-US" smtClean="0"/>
              <a:t>© Droids Robotics, 2014, v.1.1 (Last edit: 9/22/2014)</a:t>
            </a:r>
            <a:endParaRPr lang="en-US"/>
          </a:p>
        </p:txBody>
      </p:sp>
      <p:grpSp>
        <p:nvGrpSpPr>
          <p:cNvPr id="13" name="Group 12"/>
          <p:cNvGrpSpPr/>
          <p:nvPr/>
        </p:nvGrpSpPr>
        <p:grpSpPr>
          <a:xfrm>
            <a:off x="1140461" y="3232191"/>
            <a:ext cx="1386064" cy="1149437"/>
            <a:chOff x="892871" y="1599143"/>
            <a:chExt cx="1386064" cy="1464787"/>
          </a:xfrm>
        </p:grpSpPr>
        <p:grpSp>
          <p:nvGrpSpPr>
            <p:cNvPr id="14" name="Group 13"/>
            <p:cNvGrpSpPr/>
            <p:nvPr/>
          </p:nvGrpSpPr>
          <p:grpSpPr>
            <a:xfrm>
              <a:off x="892871" y="1599143"/>
              <a:ext cx="1199001" cy="1464787"/>
              <a:chOff x="6507213" y="1291726"/>
              <a:chExt cx="1199001" cy="1464787"/>
            </a:xfrm>
          </p:grpSpPr>
          <p:grpSp>
            <p:nvGrpSpPr>
              <p:cNvPr id="16" name="Group 15"/>
              <p:cNvGrpSpPr/>
              <p:nvPr/>
            </p:nvGrpSpPr>
            <p:grpSpPr>
              <a:xfrm rot="5400000">
                <a:off x="6518630" y="1512901"/>
                <a:ext cx="1141996" cy="1164830"/>
                <a:chOff x="6310708" y="2223671"/>
                <a:chExt cx="809489" cy="898563"/>
              </a:xfrm>
            </p:grpSpPr>
            <p:sp>
              <p:nvSpPr>
                <p:cNvPr id="19" name="Rounded Rectangle 18"/>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1" name="Rounded Rectangle 20"/>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2" name="Oval 21"/>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TextBox 16"/>
              <p:cNvSpPr txBox="1"/>
              <p:nvPr/>
            </p:nvSpPr>
            <p:spPr>
              <a:xfrm>
                <a:off x="7216809" y="1291726"/>
                <a:ext cx="465620" cy="369331"/>
              </a:xfrm>
              <a:prstGeom prst="rect">
                <a:avLst/>
              </a:prstGeom>
              <a:noFill/>
            </p:spPr>
            <p:txBody>
              <a:bodyPr wrap="square" rtlCol="0">
                <a:spAutoFit/>
              </a:bodyPr>
              <a:lstStyle/>
              <a:p>
                <a:r>
                  <a:rPr lang="en-US" dirty="0" smtClean="0"/>
                  <a:t>B</a:t>
                </a:r>
                <a:endParaRPr lang="en-US" dirty="0"/>
              </a:p>
            </p:txBody>
          </p:sp>
          <p:sp>
            <p:nvSpPr>
              <p:cNvPr id="18" name="TextBox 17"/>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15" name="Curved Connector 14"/>
            <p:cNvCxnSpPr/>
            <p:nvPr/>
          </p:nvCxnSpPr>
          <p:spPr>
            <a:xfrm>
              <a:off x="1930037" y="1876829"/>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973914" y="1667667"/>
            <a:ext cx="1485589" cy="1155897"/>
            <a:chOff x="648829" y="4735413"/>
            <a:chExt cx="1485589" cy="1444755"/>
          </a:xfrm>
        </p:grpSpPr>
        <p:grpSp>
          <p:nvGrpSpPr>
            <p:cNvPr id="24" name="Group 23"/>
            <p:cNvGrpSpPr/>
            <p:nvPr/>
          </p:nvGrpSpPr>
          <p:grpSpPr>
            <a:xfrm>
              <a:off x="809518" y="4735413"/>
              <a:ext cx="1199001" cy="1444755"/>
              <a:chOff x="6507213" y="1311758"/>
              <a:chExt cx="1199001" cy="1444755"/>
            </a:xfrm>
          </p:grpSpPr>
          <p:grpSp>
            <p:nvGrpSpPr>
              <p:cNvPr id="27" name="Group 26"/>
              <p:cNvGrpSpPr/>
              <p:nvPr/>
            </p:nvGrpSpPr>
            <p:grpSpPr>
              <a:xfrm rot="5400000">
                <a:off x="6518630" y="1512901"/>
                <a:ext cx="1141996" cy="1164830"/>
                <a:chOff x="6310708" y="2223671"/>
                <a:chExt cx="809489" cy="898563"/>
              </a:xfrm>
            </p:grpSpPr>
            <p:sp>
              <p:nvSpPr>
                <p:cNvPr id="30" name="Rounded Rectangle 29"/>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2" name="Rounded Rectangle 31"/>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3" name="Oval 32"/>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TextBox 27"/>
              <p:cNvSpPr txBox="1"/>
              <p:nvPr/>
            </p:nvSpPr>
            <p:spPr>
              <a:xfrm>
                <a:off x="7216809" y="1311758"/>
                <a:ext cx="465620" cy="369332"/>
              </a:xfrm>
              <a:prstGeom prst="rect">
                <a:avLst/>
              </a:prstGeom>
              <a:noFill/>
            </p:spPr>
            <p:txBody>
              <a:bodyPr wrap="square" rtlCol="0">
                <a:spAutoFit/>
              </a:bodyPr>
              <a:lstStyle/>
              <a:p>
                <a:r>
                  <a:rPr lang="en-US" dirty="0" smtClean="0"/>
                  <a:t>B</a:t>
                </a:r>
                <a:endParaRPr lang="en-US" dirty="0"/>
              </a:p>
            </p:txBody>
          </p:sp>
          <p:sp>
            <p:nvSpPr>
              <p:cNvPr id="29" name="TextBox 28"/>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25" name="Curved Connector 24"/>
            <p:cNvCxnSpPr/>
            <p:nvPr/>
          </p:nvCxnSpPr>
          <p:spPr>
            <a:xfrm>
              <a:off x="1785520" y="4980768"/>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16200000" flipV="1">
              <a:off x="643486" y="5573839"/>
              <a:ext cx="438638" cy="427951"/>
            </a:xfrm>
            <a:prstGeom prst="curvedConnector3">
              <a:avLst>
                <a:gd name="adj1" fmla="val 2789"/>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57610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06070"/>
            <a:ext cx="8245475" cy="1371600"/>
          </a:xfrm>
        </p:spPr>
        <p:txBody>
          <a:bodyPr>
            <a:normAutofit/>
          </a:bodyPr>
          <a:lstStyle/>
          <a:p>
            <a:pPr algn="ctr"/>
            <a:r>
              <a:rPr lang="en-US" dirty="0" smtClean="0"/>
              <a:t>SECTION 9: Line follower</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7511514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THE MIDDLE?</a:t>
            </a:r>
            <a:endParaRPr lang="en-US" dirty="0"/>
          </a:p>
        </p:txBody>
      </p:sp>
      <p:sp>
        <p:nvSpPr>
          <p:cNvPr id="3" name="Content Placeholder 2"/>
          <p:cNvSpPr>
            <a:spLocks noGrp="1"/>
          </p:cNvSpPr>
          <p:nvPr>
            <p:ph idx="1"/>
          </p:nvPr>
        </p:nvSpPr>
        <p:spPr>
          <a:xfrm>
            <a:off x="457200" y="1072294"/>
            <a:ext cx="5205912" cy="5142850"/>
          </a:xfrm>
        </p:spPr>
        <p:txBody>
          <a:bodyPr>
            <a:normAutofit/>
          </a:bodyPr>
          <a:lstStyle/>
          <a:p>
            <a:r>
              <a:rPr lang="en-US" dirty="0" smtClean="0"/>
              <a:t>Humans want to follow the line </a:t>
            </a:r>
            <a:r>
              <a:rPr lang="en-US" dirty="0"/>
              <a:t>in the middle.  </a:t>
            </a:r>
          </a:p>
          <a:p>
            <a:r>
              <a:rPr lang="en-US" dirty="0" smtClean="0"/>
              <a:t>Let’s have the robot do the same thing using the </a:t>
            </a:r>
            <a:r>
              <a:rPr lang="en-US" b="1" dirty="0" smtClean="0">
                <a:solidFill>
                  <a:srgbClr val="FF0000"/>
                </a:solidFill>
              </a:rPr>
              <a:t>Color Sensor</a:t>
            </a:r>
            <a:endParaRPr lang="en-US" dirty="0">
              <a:solidFill>
                <a:srgbClr val="FF0000"/>
              </a:solidFill>
            </a:endParaRPr>
          </a:p>
          <a:p>
            <a:r>
              <a:rPr lang="en-US" dirty="0" smtClean="0">
                <a:solidFill>
                  <a:srgbClr val="000000"/>
                </a:solidFill>
              </a:rPr>
              <a:t>What type of questions can we ask using this sensor</a:t>
            </a:r>
          </a:p>
          <a:p>
            <a:pPr lvl="1"/>
            <a:r>
              <a:rPr lang="en-US" dirty="0" smtClean="0">
                <a:solidFill>
                  <a:srgbClr val="000000"/>
                </a:solidFill>
              </a:rPr>
              <a:t>Are you on line or not?</a:t>
            </a:r>
          </a:p>
        </p:txBody>
      </p:sp>
      <p:sp>
        <p:nvSpPr>
          <p:cNvPr id="6" name="Rectangle 5"/>
          <p:cNvSpPr/>
          <p:nvPr/>
        </p:nvSpPr>
        <p:spPr>
          <a:xfrm>
            <a:off x="5954595" y="1322150"/>
            <a:ext cx="645428" cy="4892994"/>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7537014" y="1322150"/>
            <a:ext cx="645428" cy="4892994"/>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200387787-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260" y="456126"/>
            <a:ext cx="812763" cy="1718456"/>
          </a:xfrm>
          <a:prstGeom prst="rect">
            <a:avLst/>
          </a:prstGeom>
        </p:spPr>
      </p:pic>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grpSp>
        <p:nvGrpSpPr>
          <p:cNvPr id="10" name="Group 9"/>
          <p:cNvGrpSpPr/>
          <p:nvPr/>
        </p:nvGrpSpPr>
        <p:grpSpPr>
          <a:xfrm>
            <a:off x="7521883" y="5424547"/>
            <a:ext cx="660559" cy="790597"/>
            <a:chOff x="6310708" y="2223671"/>
            <a:chExt cx="809489" cy="898563"/>
          </a:xfrm>
        </p:grpSpPr>
        <p:sp>
          <p:nvSpPr>
            <p:cNvPr id="11" name="Rounded Rectangle 10"/>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3" name="Rounded Rectangle 12"/>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4" name="Oval 13"/>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3789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08 0.13047 L 0.01146 0.64608 " pathEditMode="relative" ptsTypes="AA">
                                      <p:cBhvr>
                                        <p:cTn id="6" dur="2000" fill="hold"/>
                                        <p:tgtEl>
                                          <p:spTgt spid="8"/>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7.88468E-7 -3.86611E-6 L 7.88468E-7 -0.57771 " pathEditMode="relative" rAng="0" ptsTypes="AA">
                                      <p:cBhvr>
                                        <p:cTn id="10" dur="2000" fill="hold"/>
                                        <p:tgtEl>
                                          <p:spTgt spid="10"/>
                                        </p:tgtEl>
                                        <p:attrNameLst>
                                          <p:attrName>ppt_x</p:attrName>
                                          <p:attrName>ppt_y</p:attrName>
                                        </p:attrNameLst>
                                      </p:cBhvr>
                                      <p:rCtr x="0" y="-288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flipV="1">
            <a:off x="4875089" y="3142782"/>
            <a:ext cx="0" cy="3219749"/>
          </a:xfrm>
          <a:prstGeom prst="line">
            <a:avLst/>
          </a:prstGeom>
          <a:ln w="457200">
            <a:solidFill>
              <a:srgbClr val="000000"/>
            </a:solidFill>
          </a:ln>
        </p:spPr>
        <p:style>
          <a:lnRef idx="2">
            <a:schemeClr val="accent1"/>
          </a:lnRef>
          <a:fillRef idx="0">
            <a:schemeClr val="accent1"/>
          </a:fillRef>
          <a:effectRef idx="1">
            <a:schemeClr val="accent1"/>
          </a:effectRef>
          <a:fontRef idx="minor">
            <a:schemeClr val="tx1"/>
          </a:fontRef>
        </p:style>
      </p:cxnSp>
      <p:sp>
        <p:nvSpPr>
          <p:cNvPr id="8" name="Arc 7"/>
          <p:cNvSpPr/>
          <p:nvPr/>
        </p:nvSpPr>
        <p:spPr>
          <a:xfrm>
            <a:off x="0" y="1048073"/>
            <a:ext cx="4875089" cy="4189417"/>
          </a:xfrm>
          <a:prstGeom prst="arc">
            <a:avLst>
              <a:gd name="adj1" fmla="val 16199999"/>
              <a:gd name="adj2" fmla="val 0"/>
            </a:avLst>
          </a:prstGeom>
          <a:ln w="457200">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9" name="Group 18"/>
          <p:cNvGrpSpPr/>
          <p:nvPr/>
        </p:nvGrpSpPr>
        <p:grpSpPr>
          <a:xfrm>
            <a:off x="4533433" y="5988322"/>
            <a:ext cx="660559" cy="790597"/>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4533433" y="1986561"/>
            <a:ext cx="660559" cy="790597"/>
            <a:chOff x="6310708" y="2223671"/>
            <a:chExt cx="809489" cy="898563"/>
          </a:xfrm>
        </p:grpSpPr>
        <p:sp>
          <p:nvSpPr>
            <p:cNvPr id="29" name="Rounded Rectangle 28"/>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1" name="Rounded Rectangle 30"/>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2" name="Oval 31"/>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Bent Arrow 33"/>
          <p:cNvSpPr/>
          <p:nvPr/>
        </p:nvSpPr>
        <p:spPr>
          <a:xfrm flipH="1">
            <a:off x="4366297" y="1166234"/>
            <a:ext cx="568813" cy="672709"/>
          </a:xfrm>
          <a:prstGeom prst="bentArrow">
            <a:avLst>
              <a:gd name="adj1" fmla="val 25000"/>
              <a:gd name="adj2" fmla="val 25000"/>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5" name="Group 34"/>
          <p:cNvGrpSpPr/>
          <p:nvPr/>
        </p:nvGrpSpPr>
        <p:grpSpPr>
          <a:xfrm rot="19800000">
            <a:off x="4544808" y="1984602"/>
            <a:ext cx="660559" cy="790597"/>
            <a:chOff x="6310708" y="2223671"/>
            <a:chExt cx="809489" cy="898563"/>
          </a:xfrm>
        </p:grpSpPr>
        <p:sp>
          <p:nvSpPr>
            <p:cNvPr id="36" name="Rounded Rectangle 35"/>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8" name="Rounded Rectangle 37"/>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9" name="Oval 38"/>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Bent Arrow 39"/>
          <p:cNvSpPr/>
          <p:nvPr/>
        </p:nvSpPr>
        <p:spPr>
          <a:xfrm flipH="1">
            <a:off x="3573538" y="375364"/>
            <a:ext cx="568813" cy="672709"/>
          </a:xfrm>
          <a:prstGeom prst="bentArrow">
            <a:avLst>
              <a:gd name="adj1" fmla="val 25000"/>
              <a:gd name="adj2" fmla="val 25000"/>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41" name="Group 40"/>
          <p:cNvGrpSpPr/>
          <p:nvPr/>
        </p:nvGrpSpPr>
        <p:grpSpPr>
          <a:xfrm rot="17100000">
            <a:off x="3528539" y="821707"/>
            <a:ext cx="660559" cy="790597"/>
            <a:chOff x="6310708" y="2223671"/>
            <a:chExt cx="809489" cy="898563"/>
          </a:xfrm>
        </p:grpSpPr>
        <p:sp>
          <p:nvSpPr>
            <p:cNvPr id="42" name="Rounded Rectangle 41"/>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4" name="Rounded Rectangle 4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5" name="Oval 4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6" name="TextBox 45"/>
          <p:cNvSpPr txBox="1"/>
          <p:nvPr/>
        </p:nvSpPr>
        <p:spPr>
          <a:xfrm>
            <a:off x="667118" y="3271059"/>
            <a:ext cx="2989671" cy="2031325"/>
          </a:xfrm>
          <a:prstGeom prst="rect">
            <a:avLst/>
          </a:prstGeom>
          <a:noFill/>
        </p:spPr>
        <p:txBody>
          <a:bodyPr wrap="square" rtlCol="0">
            <a:spAutoFit/>
          </a:bodyPr>
          <a:lstStyle/>
          <a:p>
            <a:pPr marL="342900" indent="-342900">
              <a:buFont typeface="+mj-lt"/>
              <a:buAutoNum type="arabicPeriod"/>
            </a:pPr>
            <a:r>
              <a:rPr lang="en-US" dirty="0" smtClean="0"/>
              <a:t>If we are on black, keep going straight</a:t>
            </a:r>
          </a:p>
          <a:p>
            <a:pPr marL="342900" indent="-342900">
              <a:buFont typeface="+mj-lt"/>
              <a:buAutoNum type="arabicPeriod"/>
            </a:pPr>
            <a:r>
              <a:rPr lang="en-US" dirty="0" smtClean="0"/>
              <a:t>If we are on white, turn left to get back to the line</a:t>
            </a:r>
          </a:p>
          <a:p>
            <a:pPr marL="342900" indent="-342900">
              <a:buFont typeface="+mj-lt"/>
              <a:buAutoNum type="arabicPeriod"/>
            </a:pPr>
            <a:endParaRPr lang="en-US" dirty="0"/>
          </a:p>
          <a:p>
            <a:r>
              <a:rPr lang="en-US" dirty="0" smtClean="0"/>
              <a:t>Seems to work fine here…</a:t>
            </a:r>
            <a:endParaRPr lang="en-US" dirty="0"/>
          </a:p>
        </p:txBody>
      </p:sp>
      <p:sp>
        <p:nvSpPr>
          <p:cNvPr id="2" name="Footer Placeholder 1"/>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41030959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7.88468E-7 -3.86611E-6 L 7.88468E-7 -0.57771 " pathEditMode="relative" rAng="0" ptsTypes="AA">
                                      <p:cBhvr>
                                        <p:cTn id="6" dur="2000" fill="hold"/>
                                        <p:tgtEl>
                                          <p:spTgt spid="19"/>
                                        </p:tgtEl>
                                        <p:attrNameLst>
                                          <p:attrName>ppt_x</p:attrName>
                                          <p:attrName>ppt_y</p:attrName>
                                        </p:attrNameLst>
                                      </p:cBhvr>
                                      <p:rCtr x="0" y="-2888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4"/>
                                        </p:tgtEl>
                                      </p:cBhvr>
                                    </p:animEffect>
                                    <p:set>
                                      <p:cBhvr>
                                        <p:cTn id="21" dur="1" fill="hold">
                                          <p:stCondLst>
                                            <p:cond delay="499"/>
                                          </p:stCondLst>
                                        </p:cTn>
                                        <p:tgtEl>
                                          <p:spTgt spid="3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0.00122 0.00579 L -0.11966 -0.17026 " pathEditMode="relative" rAng="0" ptsTypes="AA">
                                      <p:cBhvr>
                                        <p:cTn id="27" dur="2000" fill="hold"/>
                                        <p:tgtEl>
                                          <p:spTgt spid="35"/>
                                        </p:tgtEl>
                                        <p:attrNameLst>
                                          <p:attrName>ppt_x</p:attrName>
                                          <p:attrName>ppt_y</p:attrName>
                                        </p:attrNameLst>
                                      </p:cBhvr>
                                      <p:rCtr x="-5922" y="-8802"/>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35"/>
                                        </p:tgtEl>
                                      </p:cBhvr>
                                    </p:animEffect>
                                    <p:set>
                                      <p:cBhvr>
                                        <p:cTn id="36" dur="1" fill="hold">
                                          <p:stCondLst>
                                            <p:cond delay="499"/>
                                          </p:stCondLst>
                                        </p:cTn>
                                        <p:tgtEl>
                                          <p:spTgt spid="35"/>
                                        </p:tgtEl>
                                        <p:attrNameLst>
                                          <p:attrName>style.visibility</p:attrName>
                                        </p:attrNameLst>
                                      </p:cBhvr>
                                      <p:to>
                                        <p:strVal val="hidden"/>
                                      </p:to>
                                    </p:set>
                                  </p:childTnLst>
                                </p:cTn>
                              </p:par>
                              <p:par>
                                <p:cTn id="37" presetID="9" presetClass="exit" presetSubtype="0" fill="hold" grpId="1" nodeType="withEffect">
                                  <p:stCondLst>
                                    <p:cond delay="0"/>
                                  </p:stCondLst>
                                  <p:childTnLst>
                                    <p:animEffect transition="out" filter="dissolve">
                                      <p:cBhvr>
                                        <p:cTn id="38" dur="500"/>
                                        <p:tgtEl>
                                          <p:spTgt spid="40"/>
                                        </p:tgtEl>
                                      </p:cBhvr>
                                    </p:animEffect>
                                    <p:set>
                                      <p:cBhvr>
                                        <p:cTn id="39" dur="1" fill="hold">
                                          <p:stCondLst>
                                            <p:cond delay="499"/>
                                          </p:stCondLst>
                                        </p:cTn>
                                        <p:tgtEl>
                                          <p:spTgt spid="40"/>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0.00851 -0.00069 L -0.17646 -0.03798 " pathEditMode="relative" rAng="0" ptsTypes="AA">
                                      <p:cBhvr>
                                        <p:cTn id="45" dur="2000" fill="hold"/>
                                        <p:tgtEl>
                                          <p:spTgt spid="41"/>
                                        </p:tgtEl>
                                        <p:attrNameLst>
                                          <p:attrName>ppt_x</p:attrName>
                                          <p:attrName>ppt_y</p:attrName>
                                        </p:attrNameLst>
                                      </p:cBhvr>
                                      <p:rCtr x="-8406" y="-1876"/>
                                    </p:animMotion>
                                  </p:childTnLst>
                                </p:cTn>
                              </p:par>
                            </p:childTnLst>
                          </p:cTn>
                        </p:par>
                      </p:childTnLst>
                    </p:cTn>
                  </p:par>
                  <p:par>
                    <p:cTn id="46" fill="hold">
                      <p:stCondLst>
                        <p:cond delay="indefinite"/>
                      </p:stCondLst>
                      <p:childTnLst>
                        <p:par>
                          <p:cTn id="47" fill="hold">
                            <p:stCondLst>
                              <p:cond delay="0"/>
                            </p:stCondLst>
                            <p:childTnLst>
                              <p:par>
                                <p:cTn id="48" presetID="9" presetClass="exit" presetSubtype="0" fill="hold" nodeType="clickEffect">
                                  <p:stCondLst>
                                    <p:cond delay="0"/>
                                  </p:stCondLst>
                                  <p:childTnLst>
                                    <p:animEffect transition="out" filter="dissolve">
                                      <p:cBhvr>
                                        <p:cTn id="49" dur="500"/>
                                        <p:tgtEl>
                                          <p:spTgt spid="41"/>
                                        </p:tgtEl>
                                      </p:cBhvr>
                                    </p:animEffect>
                                    <p:set>
                                      <p:cBhvr>
                                        <p:cTn id="50"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40" grpId="0" animBg="1"/>
      <p:bldP spid="40"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flipV="1">
            <a:off x="4875089" y="3142782"/>
            <a:ext cx="0" cy="3219749"/>
          </a:xfrm>
          <a:prstGeom prst="line">
            <a:avLst/>
          </a:prstGeom>
          <a:ln w="457200">
            <a:solidFill>
              <a:srgbClr val="000000"/>
            </a:solidFill>
          </a:ln>
        </p:spPr>
        <p:style>
          <a:lnRef idx="2">
            <a:schemeClr val="accent1"/>
          </a:lnRef>
          <a:fillRef idx="0">
            <a:schemeClr val="accent1"/>
          </a:fillRef>
          <a:effectRef idx="1">
            <a:schemeClr val="accent1"/>
          </a:effectRef>
          <a:fontRef idx="minor">
            <a:schemeClr val="tx1"/>
          </a:fontRef>
        </p:style>
      </p:cxnSp>
      <p:sp>
        <p:nvSpPr>
          <p:cNvPr id="8" name="Arc 7"/>
          <p:cNvSpPr/>
          <p:nvPr/>
        </p:nvSpPr>
        <p:spPr>
          <a:xfrm flipH="1">
            <a:off x="4875089" y="1073047"/>
            <a:ext cx="4875089" cy="4189417"/>
          </a:xfrm>
          <a:prstGeom prst="arc">
            <a:avLst>
              <a:gd name="adj1" fmla="val 16199999"/>
              <a:gd name="adj2" fmla="val 0"/>
            </a:avLst>
          </a:prstGeom>
          <a:ln w="457200">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9" name="Group 18"/>
          <p:cNvGrpSpPr/>
          <p:nvPr/>
        </p:nvGrpSpPr>
        <p:grpSpPr>
          <a:xfrm>
            <a:off x="4533433" y="5988322"/>
            <a:ext cx="660559" cy="790597"/>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4533433" y="1986561"/>
            <a:ext cx="660559" cy="790597"/>
            <a:chOff x="6310708" y="2223671"/>
            <a:chExt cx="809489" cy="898563"/>
          </a:xfrm>
        </p:grpSpPr>
        <p:sp>
          <p:nvSpPr>
            <p:cNvPr id="29" name="Rounded Rectangle 28"/>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1" name="Rounded Rectangle 30"/>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2" name="Oval 31"/>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Bent Arrow 33"/>
          <p:cNvSpPr/>
          <p:nvPr/>
        </p:nvSpPr>
        <p:spPr>
          <a:xfrm flipH="1">
            <a:off x="4366297" y="1166234"/>
            <a:ext cx="568813" cy="672709"/>
          </a:xfrm>
          <a:prstGeom prst="bentArrow">
            <a:avLst>
              <a:gd name="adj1" fmla="val 25000"/>
              <a:gd name="adj2" fmla="val 25000"/>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5" name="Group 34"/>
          <p:cNvGrpSpPr/>
          <p:nvPr/>
        </p:nvGrpSpPr>
        <p:grpSpPr>
          <a:xfrm rot="19800000">
            <a:off x="4544808" y="1984602"/>
            <a:ext cx="660559" cy="790597"/>
            <a:chOff x="6310708" y="2223671"/>
            <a:chExt cx="809489" cy="898563"/>
          </a:xfrm>
        </p:grpSpPr>
        <p:sp>
          <p:nvSpPr>
            <p:cNvPr id="36" name="Rounded Rectangle 35"/>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8" name="Rounded Rectangle 37"/>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9" name="Oval 38"/>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Bent Arrow 25"/>
          <p:cNvSpPr/>
          <p:nvPr/>
        </p:nvSpPr>
        <p:spPr>
          <a:xfrm flipH="1">
            <a:off x="3791364" y="828343"/>
            <a:ext cx="568813" cy="672709"/>
          </a:xfrm>
          <a:prstGeom prst="bentArrow">
            <a:avLst>
              <a:gd name="adj1" fmla="val 25000"/>
              <a:gd name="adj2" fmla="val 25000"/>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27" name="Group 26"/>
          <p:cNvGrpSpPr/>
          <p:nvPr/>
        </p:nvGrpSpPr>
        <p:grpSpPr>
          <a:xfrm rot="17100000">
            <a:off x="3926157" y="1443644"/>
            <a:ext cx="660559" cy="790597"/>
            <a:chOff x="6310708" y="2223671"/>
            <a:chExt cx="809489" cy="898563"/>
          </a:xfrm>
        </p:grpSpPr>
        <p:sp>
          <p:nvSpPr>
            <p:cNvPr id="33" name="Rounded Rectangle 3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7" name="Rounded Rectangle 4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8" name="Oval 4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9" name="TextBox 48"/>
          <p:cNvSpPr txBox="1"/>
          <p:nvPr/>
        </p:nvSpPr>
        <p:spPr>
          <a:xfrm>
            <a:off x="469087" y="2264463"/>
            <a:ext cx="3857042" cy="3139321"/>
          </a:xfrm>
          <a:prstGeom prst="rect">
            <a:avLst/>
          </a:prstGeom>
          <a:noFill/>
        </p:spPr>
        <p:txBody>
          <a:bodyPr wrap="square" rtlCol="0">
            <a:spAutoFit/>
          </a:bodyPr>
          <a:lstStyle/>
          <a:p>
            <a:pPr marL="342900" indent="-342900">
              <a:buFont typeface="+mj-lt"/>
              <a:buAutoNum type="arabicPeriod"/>
            </a:pPr>
            <a:r>
              <a:rPr lang="en-US" dirty="0" smtClean="0"/>
              <a:t>If we are on black, keep going straight</a:t>
            </a:r>
          </a:p>
          <a:p>
            <a:pPr marL="342900" indent="-342900">
              <a:buFont typeface="+mj-lt"/>
              <a:buAutoNum type="arabicPeriod"/>
            </a:pPr>
            <a:r>
              <a:rPr lang="en-US" dirty="0" smtClean="0"/>
              <a:t>If we are on white, turn left to get back to the line</a:t>
            </a:r>
          </a:p>
          <a:p>
            <a:pPr marL="342900" indent="-342900">
              <a:buFont typeface="+mj-lt"/>
              <a:buAutoNum type="arabicPeriod"/>
            </a:pPr>
            <a:endParaRPr lang="en-US" dirty="0"/>
          </a:p>
          <a:p>
            <a:r>
              <a:rPr lang="en-US" b="1" dirty="0" smtClean="0">
                <a:solidFill>
                  <a:srgbClr val="FF0000"/>
                </a:solidFill>
              </a:rPr>
              <a:t>OH NO… my robot is running away….</a:t>
            </a:r>
          </a:p>
          <a:p>
            <a:endParaRPr lang="en-US" b="1" dirty="0">
              <a:solidFill>
                <a:srgbClr val="FF0000"/>
              </a:solidFill>
            </a:endParaRPr>
          </a:p>
          <a:p>
            <a:r>
              <a:rPr lang="en-US" b="1" dirty="0" smtClean="0">
                <a:solidFill>
                  <a:srgbClr val="FF0000"/>
                </a:solidFill>
              </a:rPr>
              <a:t>When the robot leaves the left side of the line, the program no longer works!</a:t>
            </a:r>
            <a:endParaRPr lang="en-US" b="1" dirty="0">
              <a:solidFill>
                <a:srgbClr val="FF0000"/>
              </a:solidFill>
            </a:endParaRPr>
          </a:p>
        </p:txBody>
      </p:sp>
      <p:sp>
        <p:nvSpPr>
          <p:cNvPr id="2" name="Footer Placeholder 1"/>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074644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7.88468E-7 -3.86611E-6 L 7.88468E-7 -0.57771 " pathEditMode="relative" rAng="0" ptsTypes="AA">
                                      <p:cBhvr>
                                        <p:cTn id="6" dur="2000" fill="hold"/>
                                        <p:tgtEl>
                                          <p:spTgt spid="19"/>
                                        </p:tgtEl>
                                        <p:attrNameLst>
                                          <p:attrName>ppt_x</p:attrName>
                                          <p:attrName>ppt_y</p:attrName>
                                        </p:attrNameLst>
                                      </p:cBhvr>
                                      <p:rCtr x="0" y="-2888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4"/>
                                        </p:tgtEl>
                                      </p:cBhvr>
                                    </p:animEffect>
                                    <p:set>
                                      <p:cBhvr>
                                        <p:cTn id="21" dur="1" fill="hold">
                                          <p:stCondLst>
                                            <p:cond delay="499"/>
                                          </p:stCondLst>
                                        </p:cTn>
                                        <p:tgtEl>
                                          <p:spTgt spid="3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7.88468E-7 -2.93259E-6 L -0.05471 -0.08362 " pathEditMode="relative" rAng="0" ptsTypes="AA">
                                      <p:cBhvr>
                                        <p:cTn id="27" dur="2000" fill="hold"/>
                                        <p:tgtEl>
                                          <p:spTgt spid="35"/>
                                        </p:tgtEl>
                                        <p:attrNameLst>
                                          <p:attrName>ppt_x</p:attrName>
                                          <p:attrName>ppt_y</p:attrName>
                                        </p:attrNameLst>
                                      </p:cBhvr>
                                      <p:rCtr x="-2744" y="-4193"/>
                                    </p:animMotion>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9" presetClass="exit" presetSubtype="0" fill="hold" grpId="1" nodeType="withEffect">
                                  <p:stCondLst>
                                    <p:cond delay="0"/>
                                  </p:stCondLst>
                                  <p:childTnLst>
                                    <p:animEffect transition="out" filter="dissolve">
                                      <p:cBhvr>
                                        <p:cTn id="38" dur="500"/>
                                        <p:tgtEl>
                                          <p:spTgt spid="26"/>
                                        </p:tgtEl>
                                      </p:cBhvr>
                                    </p:animEffect>
                                    <p:set>
                                      <p:cBhvr>
                                        <p:cTn id="39" dur="1" fill="hold">
                                          <p:stCondLst>
                                            <p:cond delay="499"/>
                                          </p:stCondLst>
                                        </p:cTn>
                                        <p:tgtEl>
                                          <p:spTgt spid="2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0.00851 -0.00069 L -0.17646 -0.03798 " pathEditMode="relative" rAng="0" ptsTypes="AA">
                                      <p:cBhvr>
                                        <p:cTn id="43" dur="2000" fill="hold"/>
                                        <p:tgtEl>
                                          <p:spTgt spid="27"/>
                                        </p:tgtEl>
                                        <p:attrNameLst>
                                          <p:attrName>ppt_x</p:attrName>
                                          <p:attrName>ppt_y</p:attrName>
                                        </p:attrNameLst>
                                      </p:cBhvr>
                                      <p:rCtr x="-8406" y="-1876"/>
                                    </p:animMotion>
                                  </p:childTnLst>
                                </p:cTn>
                              </p:par>
                              <p:par>
                                <p:cTn id="44" presetID="1" presetClass="entr" presetSubtype="0" fill="hold" nodeType="withEffect">
                                  <p:stCondLst>
                                    <p:cond delay="0"/>
                                  </p:stCondLst>
                                  <p:childTnLst>
                                    <p:set>
                                      <p:cBhvr>
                                        <p:cTn id="45" dur="1" fill="hold">
                                          <p:stCondLst>
                                            <p:cond delay="0"/>
                                          </p:stCondLst>
                                        </p:cTn>
                                        <p:tgtEl>
                                          <p:spTgt spid="49">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26" grpId="0" animBg="1"/>
      <p:bldP spid="26"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Following: ROBOT STYLE</a:t>
            </a:r>
            <a:endParaRPr lang="en-US" dirty="0"/>
          </a:p>
        </p:txBody>
      </p:sp>
      <p:sp>
        <p:nvSpPr>
          <p:cNvPr id="3" name="Content Placeholder 2"/>
          <p:cNvSpPr>
            <a:spLocks noGrp="1"/>
          </p:cNvSpPr>
          <p:nvPr>
            <p:ph idx="1"/>
          </p:nvPr>
        </p:nvSpPr>
        <p:spPr>
          <a:xfrm>
            <a:off x="457199" y="1322150"/>
            <a:ext cx="6226105" cy="4892994"/>
          </a:xfrm>
        </p:spPr>
        <p:txBody>
          <a:bodyPr>
            <a:normAutofit/>
          </a:bodyPr>
          <a:lstStyle/>
          <a:p>
            <a:r>
              <a:rPr lang="en-US" dirty="0" smtClean="0"/>
              <a:t>Why could the Human follow the middle?: </a:t>
            </a:r>
          </a:p>
          <a:p>
            <a:pPr lvl="1"/>
            <a:r>
              <a:rPr lang="en-US" dirty="0" smtClean="0"/>
              <a:t>They </a:t>
            </a:r>
            <a:r>
              <a:rPr lang="en-US" dirty="0"/>
              <a:t>can </a:t>
            </a:r>
            <a:r>
              <a:rPr lang="en-US" dirty="0">
                <a:solidFill>
                  <a:srgbClr val="FF0000"/>
                </a:solidFill>
              </a:rPr>
              <a:t>see ahead</a:t>
            </a:r>
            <a:r>
              <a:rPr lang="en-US" dirty="0"/>
              <a:t>.</a:t>
            </a:r>
          </a:p>
          <a:p>
            <a:pPr lvl="1"/>
            <a:r>
              <a:rPr lang="en-US" dirty="0" smtClean="0"/>
              <a:t>They can </a:t>
            </a:r>
            <a:r>
              <a:rPr lang="en-US" dirty="0" smtClean="0">
                <a:solidFill>
                  <a:srgbClr val="FF0000"/>
                </a:solidFill>
              </a:rPr>
              <a:t>see the whole line and its surroundings</a:t>
            </a:r>
          </a:p>
          <a:p>
            <a:pPr lvl="1"/>
            <a:r>
              <a:rPr lang="en-US" dirty="0" smtClean="0"/>
              <a:t>They </a:t>
            </a:r>
            <a:r>
              <a:rPr lang="en-US" dirty="0" smtClean="0">
                <a:solidFill>
                  <a:srgbClr val="FF0000"/>
                </a:solidFill>
              </a:rPr>
              <a:t>see both sides </a:t>
            </a:r>
            <a:r>
              <a:rPr lang="en-US" dirty="0" smtClean="0"/>
              <a:t>and which side they left</a:t>
            </a:r>
            <a:endParaRPr lang="en-US" dirty="0"/>
          </a:p>
          <a:p>
            <a:endParaRPr lang="en-US" dirty="0" smtClean="0"/>
          </a:p>
          <a:p>
            <a:r>
              <a:rPr lang="en-US" dirty="0" smtClean="0"/>
              <a:t>Why can’t the Robot do the same thing?:</a:t>
            </a:r>
          </a:p>
          <a:p>
            <a:pPr lvl="1"/>
            <a:r>
              <a:rPr lang="en-US" dirty="0" smtClean="0">
                <a:solidFill>
                  <a:srgbClr val="FF0000"/>
                </a:solidFill>
              </a:rPr>
              <a:t>Can’t tell right or left side </a:t>
            </a:r>
            <a:r>
              <a:rPr lang="en-US" dirty="0" smtClean="0"/>
              <a:t>of the line</a:t>
            </a:r>
          </a:p>
          <a:p>
            <a:pPr lvl="1"/>
            <a:r>
              <a:rPr lang="en-US" b="1" dirty="0" smtClean="0">
                <a:solidFill>
                  <a:srgbClr val="008000"/>
                </a:solidFill>
              </a:rPr>
              <a:t>How do we make sure the robot always veers off on the SAME SIDE of the line?</a:t>
            </a:r>
          </a:p>
          <a:p>
            <a:pPr lvl="2"/>
            <a:r>
              <a:rPr lang="en-US" dirty="0" smtClean="0"/>
              <a:t>Instead of the middle, could the robot follow the “edge”?</a:t>
            </a:r>
          </a:p>
          <a:p>
            <a:pPr lvl="1"/>
            <a:r>
              <a:rPr lang="en-US" dirty="0" smtClean="0"/>
              <a:t>So now the robot will fall off only the same side.</a:t>
            </a:r>
          </a:p>
          <a:p>
            <a:pPr lvl="1"/>
            <a:r>
              <a:rPr lang="en-US" dirty="0" smtClean="0"/>
              <a:t>We will now show you how this works!</a:t>
            </a:r>
          </a:p>
          <a:p>
            <a:endParaRPr lang="en-US" dirty="0"/>
          </a:p>
        </p:txBody>
      </p:sp>
      <p:sp>
        <p:nvSpPr>
          <p:cNvPr id="7" name="Rectangle 6"/>
          <p:cNvSpPr/>
          <p:nvPr/>
        </p:nvSpPr>
        <p:spPr>
          <a:xfrm>
            <a:off x="7537014" y="1322150"/>
            <a:ext cx="645428" cy="4892994"/>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grpSp>
        <p:nvGrpSpPr>
          <p:cNvPr id="14" name="Group 13"/>
          <p:cNvGrpSpPr/>
          <p:nvPr/>
        </p:nvGrpSpPr>
        <p:grpSpPr>
          <a:xfrm>
            <a:off x="7521883" y="5424547"/>
            <a:ext cx="660559" cy="790597"/>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93461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29918E-6 3.85327E-6 L -0.0349 3.85327E-6 " pathEditMode="relative" rAng="0" ptsTypes="AA">
                                      <p:cBhvr>
                                        <p:cTn id="6" dur="2000" fill="hold"/>
                                        <p:tgtEl>
                                          <p:spTgt spid="14"/>
                                        </p:tgtEl>
                                        <p:attrNameLst>
                                          <p:attrName>ppt_x</p:attrName>
                                          <p:attrName>ppt_y</p:attrName>
                                        </p:attrNameLst>
                                      </p:cBhvr>
                                      <p:rCtr x="-1754"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3491 -4.71882E-6 L -0.03491 -0.57764 " pathEditMode="relative" rAng="0" ptsTypes="AA">
                                      <p:cBhvr>
                                        <p:cTn id="10" dur="2000" fill="hold"/>
                                        <p:tgtEl>
                                          <p:spTgt spid="14"/>
                                        </p:tgtEl>
                                        <p:attrNameLst>
                                          <p:attrName>ppt_x</p:attrName>
                                          <p:attrName>ppt_y</p:attrName>
                                        </p:attrNameLst>
                                      </p:cBhvr>
                                      <p:rCtr x="0" y="-288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custDataLst>
              <p:tags r:id="rId1"/>
            </p:custDataLst>
          </p:nvPr>
        </p:nvSpPr>
        <p:spPr>
          <a:xfrm>
            <a:off x="685800" y="34925"/>
            <a:ext cx="8305800" cy="1143000"/>
          </a:xfrm>
        </p:spPr>
        <p:txBody>
          <a:bodyPr>
            <a:normAutofit fontScale="90000"/>
          </a:bodyPr>
          <a:lstStyle/>
          <a:p>
            <a:r>
              <a:rPr lang="en-US" sz="4000" dirty="0" smtClean="0"/>
              <a:t>ROBOT LINE FOLLOWING Happens on the edges</a:t>
            </a:r>
          </a:p>
        </p:txBody>
      </p:sp>
      <p:sp>
        <p:nvSpPr>
          <p:cNvPr id="54275" name="Rectangle 3"/>
          <p:cNvSpPr>
            <a:spLocks noChangeArrowheads="1"/>
          </p:cNvSpPr>
          <p:nvPr>
            <p:custDataLst>
              <p:tags r:id="rId2"/>
            </p:custDataLst>
          </p:nvPr>
        </p:nvSpPr>
        <p:spPr bwMode="auto">
          <a:xfrm>
            <a:off x="1752601" y="1752600"/>
            <a:ext cx="1245518" cy="4876800"/>
          </a:xfrm>
          <a:prstGeom prst="rect">
            <a:avLst/>
          </a:prstGeom>
          <a:solidFill>
            <a:srgbClr val="000000"/>
          </a:solidFill>
          <a:ln w="9525">
            <a:solidFill>
              <a:schemeClr val="tx1"/>
            </a:solidFill>
            <a:miter lim="800000"/>
            <a:headEnd/>
            <a:tailEnd/>
          </a:ln>
        </p:spPr>
        <p:txBody>
          <a:bodyPr wrap="none" anchor="ctr"/>
          <a:lstStyle/>
          <a:p>
            <a:endParaRPr lang="en-US"/>
          </a:p>
        </p:txBody>
      </p:sp>
      <p:grpSp>
        <p:nvGrpSpPr>
          <p:cNvPr id="54276" name="Group 4"/>
          <p:cNvGrpSpPr>
            <a:grpSpLocks/>
          </p:cNvGrpSpPr>
          <p:nvPr>
            <p:custDataLst>
              <p:tags r:id="rId3"/>
            </p:custDataLst>
          </p:nvPr>
        </p:nvGrpSpPr>
        <p:grpSpPr bwMode="auto">
          <a:xfrm>
            <a:off x="1537213" y="1789420"/>
            <a:ext cx="463550" cy="4759325"/>
            <a:chOff x="2145" y="1178"/>
            <a:chExt cx="292" cy="2998"/>
          </a:xfrm>
        </p:grpSpPr>
        <p:grpSp>
          <p:nvGrpSpPr>
            <p:cNvPr id="54288" name="Group 5"/>
            <p:cNvGrpSpPr>
              <a:grpSpLocks/>
            </p:cNvGrpSpPr>
            <p:nvPr/>
          </p:nvGrpSpPr>
          <p:grpSpPr bwMode="auto">
            <a:xfrm>
              <a:off x="2160" y="2688"/>
              <a:ext cx="277" cy="1488"/>
              <a:chOff x="2160" y="2688"/>
              <a:chExt cx="277" cy="1488"/>
            </a:xfrm>
          </p:grpSpPr>
          <p:sp>
            <p:nvSpPr>
              <p:cNvPr id="54292" name="Line 6"/>
              <p:cNvSpPr>
                <a:spLocks noChangeShapeType="1"/>
              </p:cNvSpPr>
              <p:nvPr>
                <p:custDataLst>
                  <p:tags r:id="rId13"/>
                </p:custDataLst>
              </p:nvPr>
            </p:nvSpPr>
            <p:spPr bwMode="auto">
              <a:xfrm flipV="1">
                <a:off x="2160" y="3456"/>
                <a:ext cx="277" cy="72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93" name="Line 7"/>
              <p:cNvSpPr>
                <a:spLocks noChangeShapeType="1"/>
              </p:cNvSpPr>
              <p:nvPr>
                <p:custDataLst>
                  <p:tags r:id="rId14"/>
                </p:custDataLst>
              </p:nvPr>
            </p:nvSpPr>
            <p:spPr bwMode="auto">
              <a:xfrm flipH="1" flipV="1">
                <a:off x="2160" y="2688"/>
                <a:ext cx="277" cy="72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54289" name="Group 8"/>
            <p:cNvGrpSpPr>
              <a:grpSpLocks/>
            </p:cNvGrpSpPr>
            <p:nvPr/>
          </p:nvGrpSpPr>
          <p:grpSpPr bwMode="auto">
            <a:xfrm>
              <a:off x="2145" y="1178"/>
              <a:ext cx="187" cy="1510"/>
              <a:chOff x="2097" y="2618"/>
              <a:chExt cx="187" cy="1510"/>
            </a:xfrm>
          </p:grpSpPr>
          <p:sp>
            <p:nvSpPr>
              <p:cNvPr id="54290" name="Line 9"/>
              <p:cNvSpPr>
                <a:spLocks noChangeShapeType="1"/>
              </p:cNvSpPr>
              <p:nvPr>
                <p:custDataLst>
                  <p:tags r:id="rId11"/>
                </p:custDataLst>
              </p:nvPr>
            </p:nvSpPr>
            <p:spPr bwMode="auto">
              <a:xfrm flipV="1">
                <a:off x="2097" y="3408"/>
                <a:ext cx="187" cy="72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91" name="Line 10"/>
              <p:cNvSpPr>
                <a:spLocks noChangeShapeType="1"/>
              </p:cNvSpPr>
              <p:nvPr>
                <p:custDataLst>
                  <p:tags r:id="rId12"/>
                </p:custDataLst>
              </p:nvPr>
            </p:nvSpPr>
            <p:spPr bwMode="auto">
              <a:xfrm flipH="1" flipV="1">
                <a:off x="2112" y="2618"/>
                <a:ext cx="172" cy="79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sp>
        <p:nvSpPr>
          <p:cNvPr id="54280" name="Rectangle 12"/>
          <p:cNvSpPr>
            <a:spLocks noChangeArrowheads="1"/>
          </p:cNvSpPr>
          <p:nvPr>
            <p:custDataLst>
              <p:tags r:id="rId4"/>
            </p:custDataLst>
          </p:nvPr>
        </p:nvSpPr>
        <p:spPr bwMode="auto">
          <a:xfrm>
            <a:off x="6671174" y="1752600"/>
            <a:ext cx="1101225" cy="4876800"/>
          </a:xfrm>
          <a:prstGeom prst="rect">
            <a:avLst/>
          </a:prstGeom>
          <a:solidFill>
            <a:srgbClr val="000000"/>
          </a:solidFill>
          <a:ln w="9525">
            <a:solidFill>
              <a:schemeClr val="tx1"/>
            </a:solidFill>
            <a:miter lim="800000"/>
            <a:headEnd/>
            <a:tailEnd/>
          </a:ln>
        </p:spPr>
        <p:txBody>
          <a:bodyPr wrap="none" anchor="ctr"/>
          <a:lstStyle/>
          <a:p>
            <a:endParaRPr lang="en-US"/>
          </a:p>
        </p:txBody>
      </p:sp>
      <p:grpSp>
        <p:nvGrpSpPr>
          <p:cNvPr id="54281" name="Group 13"/>
          <p:cNvGrpSpPr>
            <a:grpSpLocks/>
          </p:cNvGrpSpPr>
          <p:nvPr/>
        </p:nvGrpSpPr>
        <p:grpSpPr bwMode="auto">
          <a:xfrm>
            <a:off x="7364416" y="1846263"/>
            <a:ext cx="563563" cy="4783138"/>
            <a:chOff x="2143" y="1211"/>
            <a:chExt cx="355" cy="3013"/>
          </a:xfrm>
          <a:solidFill>
            <a:srgbClr val="000000"/>
          </a:solidFill>
        </p:grpSpPr>
        <p:grpSp>
          <p:nvGrpSpPr>
            <p:cNvPr id="54282" name="Group 14"/>
            <p:cNvGrpSpPr>
              <a:grpSpLocks/>
            </p:cNvGrpSpPr>
            <p:nvPr/>
          </p:nvGrpSpPr>
          <p:grpSpPr bwMode="auto">
            <a:xfrm>
              <a:off x="2143" y="2736"/>
              <a:ext cx="355" cy="1488"/>
              <a:chOff x="2143" y="2736"/>
              <a:chExt cx="355" cy="1488"/>
            </a:xfrm>
            <a:grpFill/>
          </p:grpSpPr>
          <p:sp>
            <p:nvSpPr>
              <p:cNvPr id="54286" name="Line 15"/>
              <p:cNvSpPr>
                <a:spLocks noChangeShapeType="1"/>
              </p:cNvSpPr>
              <p:nvPr>
                <p:custDataLst>
                  <p:tags r:id="rId9"/>
                </p:custDataLst>
              </p:nvPr>
            </p:nvSpPr>
            <p:spPr bwMode="auto">
              <a:xfrm flipV="1">
                <a:off x="2250" y="3456"/>
                <a:ext cx="248" cy="768"/>
              </a:xfrm>
              <a:prstGeom prst="line">
                <a:avLst/>
              </a:prstGeom>
              <a:grpFill/>
              <a:ln w="76200">
                <a:solidFill>
                  <a:srgbClr val="FF0000"/>
                </a:solidFill>
                <a:round/>
                <a:headEnd/>
                <a:tailEnd type="triangle" w="med" len="med"/>
              </a:ln>
              <a:extLst/>
            </p:spPr>
            <p:txBody>
              <a:bodyPr wrap="none"/>
              <a:lstStyle/>
              <a:p>
                <a:endParaRPr lang="en-US"/>
              </a:p>
            </p:txBody>
          </p:sp>
          <p:sp>
            <p:nvSpPr>
              <p:cNvPr id="54287" name="Line 16"/>
              <p:cNvSpPr>
                <a:spLocks noChangeShapeType="1"/>
              </p:cNvSpPr>
              <p:nvPr>
                <p:custDataLst>
                  <p:tags r:id="rId10"/>
                </p:custDataLst>
              </p:nvPr>
            </p:nvSpPr>
            <p:spPr bwMode="auto">
              <a:xfrm flipH="1" flipV="1">
                <a:off x="2143" y="2736"/>
                <a:ext cx="355" cy="768"/>
              </a:xfrm>
              <a:prstGeom prst="line">
                <a:avLst/>
              </a:prstGeom>
              <a:grpFill/>
              <a:ln w="76200">
                <a:solidFill>
                  <a:srgbClr val="FF0000"/>
                </a:solidFill>
                <a:round/>
                <a:headEnd/>
                <a:tailEnd type="triangle" w="med" len="med"/>
              </a:ln>
              <a:extLst/>
            </p:spPr>
            <p:txBody>
              <a:bodyPr wrap="none"/>
              <a:lstStyle/>
              <a:p>
                <a:endParaRPr lang="en-US"/>
              </a:p>
            </p:txBody>
          </p:sp>
        </p:grpSp>
        <p:grpSp>
          <p:nvGrpSpPr>
            <p:cNvPr id="54283" name="Group 17"/>
            <p:cNvGrpSpPr>
              <a:grpSpLocks/>
            </p:cNvGrpSpPr>
            <p:nvPr/>
          </p:nvGrpSpPr>
          <p:grpSpPr bwMode="auto">
            <a:xfrm>
              <a:off x="2143" y="1211"/>
              <a:ext cx="355" cy="1525"/>
              <a:chOff x="2095" y="2651"/>
              <a:chExt cx="355" cy="1525"/>
            </a:xfrm>
            <a:grpFill/>
          </p:grpSpPr>
          <p:sp>
            <p:nvSpPr>
              <p:cNvPr id="54284" name="Line 18"/>
              <p:cNvSpPr>
                <a:spLocks noChangeShapeType="1"/>
              </p:cNvSpPr>
              <p:nvPr>
                <p:custDataLst>
                  <p:tags r:id="rId7"/>
                </p:custDataLst>
              </p:nvPr>
            </p:nvSpPr>
            <p:spPr bwMode="auto">
              <a:xfrm flipV="1">
                <a:off x="2095" y="3456"/>
                <a:ext cx="355" cy="720"/>
              </a:xfrm>
              <a:prstGeom prst="line">
                <a:avLst/>
              </a:prstGeom>
              <a:grpFill/>
              <a:ln w="76200">
                <a:solidFill>
                  <a:srgbClr val="FF0000"/>
                </a:solidFill>
                <a:round/>
                <a:headEnd/>
                <a:tailEnd type="triangle" w="med" len="med"/>
              </a:ln>
              <a:extLst/>
            </p:spPr>
            <p:txBody>
              <a:bodyPr wrap="none"/>
              <a:lstStyle/>
              <a:p>
                <a:endParaRPr lang="en-US"/>
              </a:p>
            </p:txBody>
          </p:sp>
          <p:sp>
            <p:nvSpPr>
              <p:cNvPr id="54285" name="Line 19"/>
              <p:cNvSpPr>
                <a:spLocks noChangeShapeType="1"/>
              </p:cNvSpPr>
              <p:nvPr>
                <p:custDataLst>
                  <p:tags r:id="rId8"/>
                </p:custDataLst>
              </p:nvPr>
            </p:nvSpPr>
            <p:spPr bwMode="auto">
              <a:xfrm flipH="1" flipV="1">
                <a:off x="2202" y="2651"/>
                <a:ext cx="248" cy="805"/>
              </a:xfrm>
              <a:prstGeom prst="line">
                <a:avLst/>
              </a:prstGeom>
              <a:grpFill/>
              <a:ln w="76200">
                <a:solidFill>
                  <a:srgbClr val="FF0000"/>
                </a:solidFill>
                <a:round/>
                <a:headEnd/>
                <a:tailEnd type="triangle" w="med" len="med"/>
              </a:ln>
              <a:extLst/>
            </p:spPr>
            <p:txBody>
              <a:bodyPr wrap="none"/>
              <a:lstStyle/>
              <a:p>
                <a:endParaRPr lang="en-US"/>
              </a:p>
            </p:txBody>
          </p:sp>
        </p:grpSp>
      </p:grpSp>
      <p:sp>
        <p:nvSpPr>
          <p:cNvPr id="2" name="TextBox 1"/>
          <p:cNvSpPr txBox="1"/>
          <p:nvPr>
            <p:custDataLst>
              <p:tags r:id="rId5"/>
            </p:custDataLst>
          </p:nvPr>
        </p:nvSpPr>
        <p:spPr>
          <a:xfrm>
            <a:off x="1499325" y="1177925"/>
            <a:ext cx="2443059" cy="369332"/>
          </a:xfrm>
          <a:prstGeom prst="rect">
            <a:avLst/>
          </a:prstGeom>
          <a:noFill/>
        </p:spPr>
        <p:txBody>
          <a:bodyPr wrap="none">
            <a:spAutoFit/>
          </a:bodyPr>
          <a:lstStyle/>
          <a:p>
            <a:pPr>
              <a:defRPr/>
            </a:pPr>
            <a:r>
              <a:rPr lang="en-US" dirty="0">
                <a:solidFill>
                  <a:srgbClr val="000000"/>
                </a:solidFill>
              </a:rPr>
              <a:t>Left side </a:t>
            </a:r>
            <a:r>
              <a:rPr lang="en-US" dirty="0" smtClean="0">
                <a:solidFill>
                  <a:srgbClr val="000000"/>
                </a:solidFill>
              </a:rPr>
              <a:t>line following</a:t>
            </a:r>
            <a:endParaRPr lang="en-US" dirty="0">
              <a:solidFill>
                <a:srgbClr val="000000"/>
              </a:solidFill>
            </a:endParaRPr>
          </a:p>
        </p:txBody>
      </p:sp>
      <p:sp>
        <p:nvSpPr>
          <p:cNvPr id="23" name="TextBox 22"/>
          <p:cNvSpPr txBox="1"/>
          <p:nvPr>
            <p:custDataLst>
              <p:tags r:id="rId6"/>
            </p:custDataLst>
          </p:nvPr>
        </p:nvSpPr>
        <p:spPr>
          <a:xfrm>
            <a:off x="5848350" y="1177925"/>
            <a:ext cx="2596910" cy="369332"/>
          </a:xfrm>
          <a:prstGeom prst="rect">
            <a:avLst/>
          </a:prstGeom>
          <a:noFill/>
        </p:spPr>
        <p:txBody>
          <a:bodyPr wrap="none">
            <a:spAutoFit/>
          </a:bodyPr>
          <a:lstStyle/>
          <a:p>
            <a:pPr>
              <a:defRPr/>
            </a:pPr>
            <a:r>
              <a:rPr lang="en-US" dirty="0">
                <a:solidFill>
                  <a:srgbClr val="000000"/>
                </a:solidFill>
              </a:rPr>
              <a:t>Right side </a:t>
            </a:r>
            <a:r>
              <a:rPr lang="en-US" dirty="0" smtClean="0">
                <a:solidFill>
                  <a:srgbClr val="000000"/>
                </a:solidFill>
              </a:rPr>
              <a:t>line following</a:t>
            </a:r>
            <a:endParaRPr lang="en-US" dirty="0">
              <a:solidFill>
                <a:srgbClr val="000000"/>
              </a:solidFill>
            </a:endParaRPr>
          </a:p>
        </p:txBody>
      </p:sp>
      <p:sp>
        <p:nvSpPr>
          <p:cNvPr id="3" name="TextBox 2"/>
          <p:cNvSpPr txBox="1"/>
          <p:nvPr/>
        </p:nvSpPr>
        <p:spPr>
          <a:xfrm>
            <a:off x="3487396" y="2103060"/>
            <a:ext cx="2632125" cy="4154983"/>
          </a:xfrm>
          <a:prstGeom prst="rect">
            <a:avLst/>
          </a:prstGeom>
          <a:noFill/>
        </p:spPr>
        <p:txBody>
          <a:bodyPr wrap="square" rtlCol="0">
            <a:spAutoFit/>
          </a:bodyPr>
          <a:lstStyle/>
          <a:p>
            <a:pPr algn="ctr"/>
            <a:r>
              <a:rPr lang="en-US" sz="2400" dirty="0" smtClean="0"/>
              <a:t>The robot has to choose which way to turn when the color sensor sees a different color.</a:t>
            </a:r>
          </a:p>
          <a:p>
            <a:pPr algn="ctr"/>
            <a:endParaRPr lang="en-US" sz="2400" dirty="0" smtClean="0"/>
          </a:p>
          <a:p>
            <a:pPr algn="ctr"/>
            <a:r>
              <a:rPr lang="en-US" sz="2400" dirty="0" smtClean="0"/>
              <a:t>The answer depends on what side of the line you are following!</a:t>
            </a:r>
            <a:endParaRPr lang="en-US" sz="2400" dirty="0"/>
          </a:p>
        </p:txBody>
      </p:sp>
      <p:sp>
        <p:nvSpPr>
          <p:cNvPr id="4" name="TextBox 3"/>
          <p:cNvSpPr txBox="1"/>
          <p:nvPr/>
        </p:nvSpPr>
        <p:spPr>
          <a:xfrm>
            <a:off x="2000766" y="1717527"/>
            <a:ext cx="1048667" cy="2031325"/>
          </a:xfrm>
          <a:prstGeom prst="rect">
            <a:avLst/>
          </a:prstGeom>
          <a:noFill/>
        </p:spPr>
        <p:txBody>
          <a:bodyPr wrap="square" rtlCol="0">
            <a:spAutoFit/>
          </a:bodyPr>
          <a:lstStyle/>
          <a:p>
            <a:r>
              <a:rPr lang="en-US" dirty="0" smtClean="0">
                <a:solidFill>
                  <a:srgbClr val="FFFF00"/>
                </a:solidFill>
              </a:rPr>
              <a:t>If on black, turn left.</a:t>
            </a:r>
          </a:p>
          <a:p>
            <a:r>
              <a:rPr lang="en-US" dirty="0" smtClean="0">
                <a:solidFill>
                  <a:srgbClr val="FFFF00"/>
                </a:solidFill>
              </a:rPr>
              <a:t>If on white turn right.</a:t>
            </a:r>
            <a:endParaRPr lang="en-US" dirty="0">
              <a:solidFill>
                <a:srgbClr val="FFFF00"/>
              </a:solidFill>
            </a:endParaRPr>
          </a:p>
        </p:txBody>
      </p:sp>
      <p:sp>
        <p:nvSpPr>
          <p:cNvPr id="26" name="TextBox 25"/>
          <p:cNvSpPr txBox="1"/>
          <p:nvPr/>
        </p:nvSpPr>
        <p:spPr>
          <a:xfrm>
            <a:off x="6684003" y="1779895"/>
            <a:ext cx="1048667" cy="2031325"/>
          </a:xfrm>
          <a:prstGeom prst="rect">
            <a:avLst/>
          </a:prstGeom>
          <a:noFill/>
        </p:spPr>
        <p:txBody>
          <a:bodyPr wrap="square" rtlCol="0">
            <a:spAutoFit/>
          </a:bodyPr>
          <a:lstStyle/>
          <a:p>
            <a:r>
              <a:rPr lang="en-US" dirty="0" smtClean="0">
                <a:solidFill>
                  <a:srgbClr val="FFFF00"/>
                </a:solidFill>
              </a:rPr>
              <a:t>If on black, turn right.</a:t>
            </a:r>
          </a:p>
          <a:p>
            <a:r>
              <a:rPr lang="en-US" dirty="0" smtClean="0">
                <a:solidFill>
                  <a:srgbClr val="FFFF00"/>
                </a:solidFill>
              </a:rPr>
              <a:t>If on white turn left.</a:t>
            </a:r>
            <a:endParaRPr lang="en-US" dirty="0">
              <a:solidFill>
                <a:srgbClr val="FFFF00"/>
              </a:solidFill>
            </a:endParaRPr>
          </a:p>
        </p:txBody>
      </p:sp>
      <p:grpSp>
        <p:nvGrpSpPr>
          <p:cNvPr id="27" name="Group 26"/>
          <p:cNvGrpSpPr/>
          <p:nvPr/>
        </p:nvGrpSpPr>
        <p:grpSpPr>
          <a:xfrm>
            <a:off x="1422321" y="5926364"/>
            <a:ext cx="660559" cy="790597"/>
            <a:chOff x="6310708" y="2223671"/>
            <a:chExt cx="809489" cy="898563"/>
          </a:xfrm>
        </p:grpSpPr>
        <p:sp>
          <p:nvSpPr>
            <p:cNvPr id="28" name="Rounded Rectangle 27"/>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0" name="Rounded Rectangle 29"/>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1" name="Oval 30"/>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368843" y="5926364"/>
            <a:ext cx="660559" cy="790597"/>
            <a:chOff x="6310708" y="2223671"/>
            <a:chExt cx="809489" cy="898563"/>
          </a:xfrm>
        </p:grpSpPr>
        <p:sp>
          <p:nvSpPr>
            <p:cNvPr id="33" name="Rounded Rectangle 3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5" name="Rounded Rectangle 34"/>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6" name="Oval 35"/>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Footer Placeholder 4"/>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15553880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custDataLst>
              <p:tags r:id="rId1"/>
            </p:custDataLst>
          </p:nvPr>
        </p:nvSpPr>
        <p:spPr/>
        <p:txBody>
          <a:bodyPr/>
          <a:lstStyle/>
          <a:p>
            <a:r>
              <a:rPr lang="en-US" dirty="0" smtClean="0"/>
              <a:t>starting the </a:t>
            </a:r>
            <a:r>
              <a:rPr lang="en-US" dirty="0" err="1" smtClean="0"/>
              <a:t>roboT</a:t>
            </a:r>
            <a:r>
              <a:rPr lang="en-US" dirty="0" smtClean="0"/>
              <a:t> on the correct side</a:t>
            </a:r>
          </a:p>
        </p:txBody>
      </p:sp>
      <p:sp>
        <p:nvSpPr>
          <p:cNvPr id="5" name="Rectangle 4"/>
          <p:cNvSpPr/>
          <p:nvPr>
            <p:custDataLst>
              <p:tags r:id="rId2"/>
            </p:custDataLst>
          </p:nvPr>
        </p:nvSpPr>
        <p:spPr>
          <a:xfrm>
            <a:off x="977598" y="1288315"/>
            <a:ext cx="381000" cy="54864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nvGrpSpPr>
          <p:cNvPr id="56327" name="Group 1"/>
          <p:cNvGrpSpPr>
            <a:grpSpLocks/>
          </p:cNvGrpSpPr>
          <p:nvPr>
            <p:custDataLst>
              <p:tags r:id="rId3"/>
            </p:custDataLst>
          </p:nvPr>
        </p:nvGrpSpPr>
        <p:grpSpPr bwMode="auto">
          <a:xfrm flipH="1">
            <a:off x="1218898" y="1248628"/>
            <a:ext cx="914400" cy="3810000"/>
            <a:chOff x="3581400" y="1219200"/>
            <a:chExt cx="914400" cy="3810000"/>
          </a:xfrm>
        </p:grpSpPr>
        <p:cxnSp>
          <p:nvCxnSpPr>
            <p:cNvPr id="26" name="Straight Connector 25"/>
            <p:cNvCxnSpPr/>
            <p:nvPr>
              <p:custDataLst>
                <p:tags r:id="rId14"/>
              </p:custDataLst>
            </p:nvPr>
          </p:nvCxnSpPr>
          <p:spPr>
            <a:xfrm rot="10800000">
              <a:off x="3657600" y="4343400"/>
              <a:ext cx="838200" cy="6858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15"/>
              </p:custDataLst>
            </p:nvPr>
          </p:nvCxnSpPr>
          <p:spPr>
            <a:xfrm rot="5400000" flipH="1" flipV="1">
              <a:off x="3619500" y="354330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custDataLst>
                <p:tags r:id="rId16"/>
              </p:custDataLst>
            </p:nvPr>
          </p:nvCxnSpPr>
          <p:spPr>
            <a:xfrm rot="10800000">
              <a:off x="3581400" y="274320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custDataLst>
                <p:tags r:id="rId17"/>
              </p:custDataLst>
            </p:nvPr>
          </p:nvCxnSpPr>
          <p:spPr>
            <a:xfrm flipV="1">
              <a:off x="3657600" y="198120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custDataLst>
                <p:tags r:id="rId18"/>
              </p:custDataLst>
            </p:nvPr>
          </p:nvCxnSpPr>
          <p:spPr>
            <a:xfrm rot="10800000">
              <a:off x="3657600" y="121920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9" name="Rectangle 18"/>
          <p:cNvSpPr/>
          <p:nvPr>
            <p:custDataLst>
              <p:tags r:id="rId4"/>
            </p:custDataLst>
          </p:nvPr>
        </p:nvSpPr>
        <p:spPr>
          <a:xfrm>
            <a:off x="3018065" y="1302715"/>
            <a:ext cx="381000" cy="54864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cxnSp>
        <p:nvCxnSpPr>
          <p:cNvPr id="23" name="Straight Connector 22"/>
          <p:cNvCxnSpPr/>
          <p:nvPr>
            <p:custDataLst>
              <p:tags r:id="rId5"/>
            </p:custDataLst>
          </p:nvPr>
        </p:nvCxnSpPr>
        <p:spPr>
          <a:xfrm rot="16200000" flipV="1">
            <a:off x="3230790" y="1251915"/>
            <a:ext cx="7620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custDataLst>
              <p:tags r:id="rId6"/>
            </p:custDataLst>
          </p:nvPr>
        </p:nvCxnSpPr>
        <p:spPr>
          <a:xfrm rot="5400000" flipH="1" flipV="1">
            <a:off x="3148240" y="3607765"/>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7"/>
            </p:custDataLst>
          </p:nvPr>
        </p:nvCxnSpPr>
        <p:spPr>
          <a:xfrm rot="10800000">
            <a:off x="3110140" y="4420565"/>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custDataLst>
              <p:tags r:id="rId8"/>
            </p:custDataLst>
          </p:nvPr>
        </p:nvCxnSpPr>
        <p:spPr>
          <a:xfrm flipV="1">
            <a:off x="3170465" y="197899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custDataLst>
              <p:tags r:id="rId9"/>
            </p:custDataLst>
          </p:nvPr>
        </p:nvCxnSpPr>
        <p:spPr>
          <a:xfrm rot="10800000">
            <a:off x="3119665" y="2807665"/>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 name="Rectangle 51"/>
          <p:cNvSpPr/>
          <p:nvPr>
            <p:custDataLst>
              <p:tags r:id="rId10"/>
            </p:custDataLst>
          </p:nvPr>
        </p:nvSpPr>
        <p:spPr>
          <a:xfrm>
            <a:off x="8321674" y="1251914"/>
            <a:ext cx="381000" cy="54864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cxnSp>
        <p:nvCxnSpPr>
          <p:cNvPr id="56" name="Straight Connector 55"/>
          <p:cNvCxnSpPr/>
          <p:nvPr>
            <p:custDataLst>
              <p:tags r:id="rId11"/>
            </p:custDataLst>
          </p:nvPr>
        </p:nvCxnSpPr>
        <p:spPr>
          <a:xfrm flipH="1">
            <a:off x="4984749" y="4452314"/>
            <a:ext cx="814388" cy="76835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custDataLst>
              <p:tags r:id="rId12"/>
            </p:custDataLst>
          </p:nvPr>
        </p:nvCxnSpPr>
        <p:spPr>
          <a:xfrm flipH="1">
            <a:off x="5821362" y="4376114"/>
            <a:ext cx="990600" cy="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custDataLst>
              <p:tags r:id="rId13"/>
            </p:custDataLst>
          </p:nvPr>
        </p:nvCxnSpPr>
        <p:spPr>
          <a:xfrm flipH="1" flipV="1">
            <a:off x="6923087" y="4376114"/>
            <a:ext cx="714375" cy="6858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008665" y="2170649"/>
            <a:ext cx="976084" cy="1446550"/>
          </a:xfrm>
          <a:prstGeom prst="rect">
            <a:avLst/>
          </a:prstGeom>
          <a:noFill/>
        </p:spPr>
        <p:txBody>
          <a:bodyPr wrap="square" rtlCol="0">
            <a:spAutoFit/>
          </a:bodyPr>
          <a:lstStyle/>
          <a:p>
            <a:r>
              <a:rPr lang="en-US" sz="8800" dirty="0" smtClean="0">
                <a:solidFill>
                  <a:srgbClr val="008000"/>
                </a:solidFill>
                <a:latin typeface="Zapf Dingbats"/>
                <a:ea typeface="Zapf Dingbats"/>
                <a:cs typeface="Zapf Dingbats"/>
                <a:sym typeface="Zapf Dingbats"/>
              </a:rPr>
              <a:t>✔</a:t>
            </a:r>
            <a:endParaRPr lang="en-US" sz="8800" dirty="0">
              <a:solidFill>
                <a:srgbClr val="008000"/>
              </a:solidFill>
            </a:endParaRPr>
          </a:p>
        </p:txBody>
      </p:sp>
      <p:sp>
        <p:nvSpPr>
          <p:cNvPr id="64" name="TextBox 63"/>
          <p:cNvSpPr txBox="1"/>
          <p:nvPr/>
        </p:nvSpPr>
        <p:spPr>
          <a:xfrm>
            <a:off x="7355671" y="1841604"/>
            <a:ext cx="976084" cy="1862048"/>
          </a:xfrm>
          <a:prstGeom prst="rect">
            <a:avLst/>
          </a:prstGeom>
          <a:noFill/>
        </p:spPr>
        <p:txBody>
          <a:bodyPr wrap="square" rtlCol="0">
            <a:spAutoFit/>
          </a:bodyPr>
          <a:lstStyle/>
          <a:p>
            <a:r>
              <a:rPr lang="en-US" sz="11500" dirty="0" smtClean="0">
                <a:solidFill>
                  <a:srgbClr val="FF0000"/>
                </a:solidFill>
                <a:latin typeface="Zapf Dingbats"/>
                <a:ea typeface="Zapf Dingbats"/>
                <a:cs typeface="Zapf Dingbats"/>
                <a:sym typeface="Zapf Dingbats"/>
              </a:rPr>
              <a:t>✗</a:t>
            </a:r>
            <a:endParaRPr lang="en-US" sz="11500" dirty="0">
              <a:solidFill>
                <a:srgbClr val="FF0000"/>
              </a:solidFill>
            </a:endParaRPr>
          </a:p>
        </p:txBody>
      </p:sp>
      <p:sp>
        <p:nvSpPr>
          <p:cNvPr id="66" name="TextBox 65"/>
          <p:cNvSpPr txBox="1"/>
          <p:nvPr/>
        </p:nvSpPr>
        <p:spPr>
          <a:xfrm>
            <a:off x="60756" y="2313591"/>
            <a:ext cx="976084" cy="1446550"/>
          </a:xfrm>
          <a:prstGeom prst="rect">
            <a:avLst/>
          </a:prstGeom>
          <a:noFill/>
        </p:spPr>
        <p:txBody>
          <a:bodyPr wrap="square" rtlCol="0">
            <a:spAutoFit/>
          </a:bodyPr>
          <a:lstStyle/>
          <a:p>
            <a:r>
              <a:rPr lang="en-US" sz="8800" dirty="0" smtClean="0">
                <a:solidFill>
                  <a:srgbClr val="008000"/>
                </a:solidFill>
                <a:latin typeface="Zapf Dingbats"/>
                <a:ea typeface="Zapf Dingbats"/>
                <a:cs typeface="Zapf Dingbats"/>
                <a:sym typeface="Zapf Dingbats"/>
              </a:rPr>
              <a:t>✔</a:t>
            </a:r>
            <a:endParaRPr lang="en-US" sz="8800" dirty="0">
              <a:solidFill>
                <a:srgbClr val="008000"/>
              </a:solidFill>
            </a:endParaRPr>
          </a:p>
        </p:txBody>
      </p:sp>
      <p:grpSp>
        <p:nvGrpSpPr>
          <p:cNvPr id="48" name="Group 47"/>
          <p:cNvGrpSpPr/>
          <p:nvPr/>
        </p:nvGrpSpPr>
        <p:grpSpPr>
          <a:xfrm>
            <a:off x="907896" y="5125554"/>
            <a:ext cx="660559" cy="790597"/>
            <a:chOff x="6310708" y="2223671"/>
            <a:chExt cx="809489" cy="898563"/>
          </a:xfrm>
        </p:grpSpPr>
        <p:sp>
          <p:nvSpPr>
            <p:cNvPr id="49" name="Rounded Rectangle 48"/>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ounded Rectangle 49"/>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59" name="Rounded Rectangle 58"/>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65" name="Oval 6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3399065" y="5227128"/>
            <a:ext cx="660559" cy="790597"/>
            <a:chOff x="6310708" y="2223671"/>
            <a:chExt cx="809489" cy="898563"/>
          </a:xfrm>
        </p:grpSpPr>
        <p:sp>
          <p:nvSpPr>
            <p:cNvPr id="68" name="Rounded Rectangle 67"/>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ounded Rectangle 68"/>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0" name="Rounded Rectangle 69"/>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1" name="Oval 70"/>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7307182" y="5182566"/>
            <a:ext cx="660559" cy="790597"/>
            <a:chOff x="6310708" y="2223671"/>
            <a:chExt cx="809489" cy="898563"/>
          </a:xfrm>
        </p:grpSpPr>
        <p:sp>
          <p:nvSpPr>
            <p:cNvPr id="73" name="Rounded Rectangle 7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5" name="Rounded Rectangle 74"/>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6" name="Oval 75"/>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Footer Placeholder 1"/>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41440727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Follower challenge</a:t>
            </a:r>
            <a:endParaRPr lang="en-US" dirty="0"/>
          </a:p>
        </p:txBody>
      </p:sp>
      <p:sp>
        <p:nvSpPr>
          <p:cNvPr id="3" name="Content Placeholder 2"/>
          <p:cNvSpPr>
            <a:spLocks noGrp="1"/>
          </p:cNvSpPr>
          <p:nvPr>
            <p:ph idx="1"/>
          </p:nvPr>
        </p:nvSpPr>
        <p:spPr>
          <a:xfrm>
            <a:off x="457199" y="1186258"/>
            <a:ext cx="6704972" cy="3810844"/>
          </a:xfrm>
        </p:spPr>
        <p:txBody>
          <a:bodyPr>
            <a:normAutofit fontScale="92500"/>
          </a:bodyPr>
          <a:lstStyle/>
          <a:p>
            <a:r>
              <a:rPr lang="en-US" dirty="0" smtClean="0">
                <a:solidFill>
                  <a:srgbClr val="FF0000"/>
                </a:solidFill>
              </a:rPr>
              <a:t>Step 1: </a:t>
            </a:r>
            <a:r>
              <a:rPr lang="en-US" dirty="0" smtClean="0"/>
              <a:t>Write a program that</a:t>
            </a:r>
            <a:r>
              <a:rPr lang="en-US" dirty="0"/>
              <a:t> </a:t>
            </a:r>
            <a:r>
              <a:rPr lang="en-US" dirty="0" smtClean="0"/>
              <a:t>follows the RIGHT edge of </a:t>
            </a:r>
            <a:r>
              <a:rPr lang="en-US" dirty="0"/>
              <a:t>a</a:t>
            </a:r>
            <a:r>
              <a:rPr lang="en-US" dirty="0" smtClean="0"/>
              <a:t> line.</a:t>
            </a:r>
            <a:endParaRPr lang="en-US" dirty="0"/>
          </a:p>
          <a:p>
            <a:r>
              <a:rPr lang="en-US" dirty="0" smtClean="0"/>
              <a:t>Hints: If your sensor sees black, turn left. If your sensor sees white, turn right. Use loops and switches!</a:t>
            </a:r>
          </a:p>
          <a:p>
            <a:r>
              <a:rPr lang="en-US" dirty="0" smtClean="0">
                <a:solidFill>
                  <a:srgbClr val="FF0000"/>
                </a:solidFill>
              </a:rPr>
              <a:t>Step 2: </a:t>
            </a:r>
            <a:r>
              <a:rPr lang="en-US" dirty="0" smtClean="0"/>
              <a:t>Try it out on different lines.</a:t>
            </a:r>
          </a:p>
          <a:p>
            <a:r>
              <a:rPr lang="en-US" sz="2400" dirty="0" smtClean="0">
                <a:solidFill>
                  <a:srgbClr val="0000FF"/>
                </a:solidFill>
              </a:rPr>
              <a:t>Did your line follower work the same on straight and curved lines?</a:t>
            </a:r>
          </a:p>
          <a:p>
            <a:r>
              <a:rPr lang="en-US" dirty="0" smtClean="0">
                <a:solidFill>
                  <a:srgbClr val="FF0000"/>
                </a:solidFill>
              </a:rPr>
              <a:t>Step 3: If not, </a:t>
            </a:r>
            <a:r>
              <a:rPr lang="en-US" dirty="0"/>
              <a:t>i</a:t>
            </a:r>
            <a:r>
              <a:rPr lang="en-US" dirty="0" smtClean="0"/>
              <a:t>nstead of turn Steering = 50, try smaller values. </a:t>
            </a:r>
          </a:p>
          <a:p>
            <a:r>
              <a:rPr lang="en-US" dirty="0" smtClean="0"/>
              <a:t>Is it better on the curved lines now?</a:t>
            </a:r>
          </a:p>
        </p:txBody>
      </p:sp>
      <p:cxnSp>
        <p:nvCxnSpPr>
          <p:cNvPr id="5" name="Straight Connector 4"/>
          <p:cNvCxnSpPr/>
          <p:nvPr/>
        </p:nvCxnSpPr>
        <p:spPr>
          <a:xfrm flipV="1">
            <a:off x="7451505" y="1524318"/>
            <a:ext cx="41640" cy="4285563"/>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Freeform 22"/>
          <p:cNvSpPr/>
          <p:nvPr/>
        </p:nvSpPr>
        <p:spPr>
          <a:xfrm>
            <a:off x="8099641" y="1491616"/>
            <a:ext cx="452149" cy="4318265"/>
          </a:xfrm>
          <a:custGeom>
            <a:avLst/>
            <a:gdLst>
              <a:gd name="connsiteX0" fmla="*/ 326318 w 452149"/>
              <a:gd name="connsiteY0" fmla="*/ 4318265 h 4318265"/>
              <a:gd name="connsiteX1" fmla="*/ 295088 w 452149"/>
              <a:gd name="connsiteY1" fmla="*/ 4172516 h 4318265"/>
              <a:gd name="connsiteX2" fmla="*/ 451240 w 452149"/>
              <a:gd name="connsiteY2" fmla="*/ 3516647 h 4318265"/>
              <a:gd name="connsiteX3" fmla="*/ 211807 w 452149"/>
              <a:gd name="connsiteY3" fmla="*/ 2787903 h 4318265"/>
              <a:gd name="connsiteX4" fmla="*/ 378369 w 452149"/>
              <a:gd name="connsiteY4" fmla="*/ 2090391 h 4318265"/>
              <a:gd name="connsiteX5" fmla="*/ 170166 w 452149"/>
              <a:gd name="connsiteY5" fmla="*/ 1528217 h 4318265"/>
              <a:gd name="connsiteX6" fmla="*/ 388779 w 452149"/>
              <a:gd name="connsiteY6" fmla="*/ 966043 h 4318265"/>
              <a:gd name="connsiteX7" fmla="*/ 14015 w 452149"/>
              <a:gd name="connsiteY7" fmla="*/ 216478 h 4318265"/>
              <a:gd name="connsiteX8" fmla="*/ 76475 w 452149"/>
              <a:gd name="connsiteY8" fmla="*/ 18676 h 4318265"/>
              <a:gd name="connsiteX9" fmla="*/ 45245 w 452149"/>
              <a:gd name="connsiteY9" fmla="*/ 8266 h 4318265"/>
              <a:gd name="connsiteX10" fmla="*/ 45245 w 452149"/>
              <a:gd name="connsiteY10" fmla="*/ 8266 h 431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149" h="4318265">
                <a:moveTo>
                  <a:pt x="326318" y="4318265"/>
                </a:moveTo>
                <a:cubicBezTo>
                  <a:pt x="300293" y="4312192"/>
                  <a:pt x="274268" y="4306119"/>
                  <a:pt x="295088" y="4172516"/>
                </a:cubicBezTo>
                <a:cubicBezTo>
                  <a:pt x="315908" y="4038913"/>
                  <a:pt x="465120" y="3747416"/>
                  <a:pt x="451240" y="3516647"/>
                </a:cubicBezTo>
                <a:cubicBezTo>
                  <a:pt x="437360" y="3285878"/>
                  <a:pt x="223952" y="3025612"/>
                  <a:pt x="211807" y="2787903"/>
                </a:cubicBezTo>
                <a:cubicBezTo>
                  <a:pt x="199662" y="2550194"/>
                  <a:pt x="385309" y="2300339"/>
                  <a:pt x="378369" y="2090391"/>
                </a:cubicBezTo>
                <a:cubicBezTo>
                  <a:pt x="371429" y="1880443"/>
                  <a:pt x="168431" y="1715608"/>
                  <a:pt x="170166" y="1528217"/>
                </a:cubicBezTo>
                <a:cubicBezTo>
                  <a:pt x="171901" y="1340826"/>
                  <a:pt x="414804" y="1184666"/>
                  <a:pt x="388779" y="966043"/>
                </a:cubicBezTo>
                <a:cubicBezTo>
                  <a:pt x="362754" y="747420"/>
                  <a:pt x="66066" y="374372"/>
                  <a:pt x="14015" y="216478"/>
                </a:cubicBezTo>
                <a:cubicBezTo>
                  <a:pt x="-38036" y="58584"/>
                  <a:pt x="71270" y="53378"/>
                  <a:pt x="76475" y="18676"/>
                </a:cubicBezTo>
                <a:cubicBezTo>
                  <a:pt x="81680" y="-16026"/>
                  <a:pt x="45245" y="8266"/>
                  <a:pt x="45245" y="8266"/>
                </a:cubicBezTo>
                <a:lnTo>
                  <a:pt x="45245" y="8266"/>
                </a:lnTo>
              </a:path>
            </a:pathLst>
          </a:custGeom>
          <a:ln w="762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8" name="Picture 7" descr="6qc3Nq_aAkpt60pdvww4gFaPQxXNE3yZQQdwOo3LEO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4086" y="4866249"/>
            <a:ext cx="2551329" cy="1409305"/>
          </a:xfrm>
          <a:prstGeom prst="rect">
            <a:avLst/>
          </a:prstGeom>
        </p:spPr>
      </p:pic>
      <p:sp>
        <p:nvSpPr>
          <p:cNvPr id="9" name="Oval 8"/>
          <p:cNvSpPr/>
          <p:nvPr/>
        </p:nvSpPr>
        <p:spPr>
          <a:xfrm>
            <a:off x="4022703" y="5620226"/>
            <a:ext cx="556530" cy="454982"/>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endCxn id="9" idx="7"/>
          </p:cNvCxnSpPr>
          <p:nvPr/>
        </p:nvCxnSpPr>
        <p:spPr>
          <a:xfrm flipH="1">
            <a:off x="4497731" y="4153840"/>
            <a:ext cx="946768" cy="153301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grpSp>
        <p:nvGrpSpPr>
          <p:cNvPr id="12" name="Group 11"/>
          <p:cNvGrpSpPr/>
          <p:nvPr/>
        </p:nvGrpSpPr>
        <p:grpSpPr>
          <a:xfrm rot="16200000">
            <a:off x="6949709" y="5464876"/>
            <a:ext cx="948822" cy="1002435"/>
            <a:chOff x="6507213" y="1384746"/>
            <a:chExt cx="1199001" cy="1371767"/>
          </a:xfrm>
        </p:grpSpPr>
        <p:grpSp>
          <p:nvGrpSpPr>
            <p:cNvPr id="13" name="Group 12"/>
            <p:cNvGrpSpPr/>
            <p:nvPr/>
          </p:nvGrpSpPr>
          <p:grpSpPr>
            <a:xfrm rot="5400000">
              <a:off x="6518630" y="1512901"/>
              <a:ext cx="1141996" cy="1164830"/>
              <a:chOff x="6310708" y="2223671"/>
              <a:chExt cx="809489" cy="898563"/>
            </a:xfrm>
          </p:grpSpPr>
          <p:sp>
            <p:nvSpPr>
              <p:cNvPr id="16" name="Rounded Rectangle 15"/>
              <p:cNvSpPr/>
              <p:nvPr/>
            </p:nvSpPr>
            <p:spPr>
              <a:xfrm>
                <a:off x="6451829"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Rounded Rectangle 17"/>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9" name="Oval 18"/>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15" name="TextBox 14"/>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grpSp>
        <p:nvGrpSpPr>
          <p:cNvPr id="20" name="Group 19"/>
          <p:cNvGrpSpPr/>
          <p:nvPr/>
        </p:nvGrpSpPr>
        <p:grpSpPr>
          <a:xfrm rot="16200000">
            <a:off x="7900777" y="5455610"/>
            <a:ext cx="948822" cy="1002435"/>
            <a:chOff x="6507213" y="1384746"/>
            <a:chExt cx="1199001" cy="1371767"/>
          </a:xfrm>
        </p:grpSpPr>
        <p:grpSp>
          <p:nvGrpSpPr>
            <p:cNvPr id="21" name="Group 20"/>
            <p:cNvGrpSpPr/>
            <p:nvPr/>
          </p:nvGrpSpPr>
          <p:grpSpPr>
            <a:xfrm rot="5400000">
              <a:off x="6518630" y="1512901"/>
              <a:ext cx="1141996" cy="1164830"/>
              <a:chOff x="6310708" y="2223671"/>
              <a:chExt cx="809489" cy="898563"/>
            </a:xfrm>
          </p:grpSpPr>
          <p:sp>
            <p:nvSpPr>
              <p:cNvPr id="27" name="Rounded Rectangle 26"/>
              <p:cNvSpPr/>
              <p:nvPr/>
            </p:nvSpPr>
            <p:spPr>
              <a:xfrm>
                <a:off x="6451829"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9" name="Rounded Rectangle 28"/>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0" name="Oval 29"/>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TextBox 21"/>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26" name="TextBox 25"/>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spTree>
    <p:extLst>
      <p:ext uri="{BB962C8B-B14F-4D97-AF65-F5344CB8AC3E}">
        <p14:creationId xmlns:p14="http://schemas.microsoft.com/office/powerpoint/2010/main" val="241605718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EV3 Software</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pic>
        <p:nvPicPr>
          <p:cNvPr id="5" name="Picture 4"/>
          <p:cNvPicPr>
            <a:picLocks noChangeAspect="1"/>
          </p:cNvPicPr>
          <p:nvPr/>
        </p:nvPicPr>
        <p:blipFill>
          <a:blip r:embed="rId2"/>
          <a:stretch>
            <a:fillRect/>
          </a:stretch>
        </p:blipFill>
        <p:spPr>
          <a:xfrm>
            <a:off x="361264" y="1141084"/>
            <a:ext cx="8341410" cy="5066755"/>
          </a:xfrm>
          <a:prstGeom prst="rect">
            <a:avLst/>
          </a:prstGeom>
        </p:spPr>
      </p:pic>
      <p:sp>
        <p:nvSpPr>
          <p:cNvPr id="6" name="TextBox 5"/>
          <p:cNvSpPr txBox="1"/>
          <p:nvPr/>
        </p:nvSpPr>
        <p:spPr>
          <a:xfrm>
            <a:off x="608497" y="2336466"/>
            <a:ext cx="2592729" cy="369332"/>
          </a:xfrm>
          <a:prstGeom prst="rect">
            <a:avLst/>
          </a:prstGeom>
          <a:solidFill>
            <a:srgbClr val="F5C201"/>
          </a:solidFill>
        </p:spPr>
        <p:txBody>
          <a:bodyPr wrap="square" rtlCol="0">
            <a:spAutoFit/>
          </a:bodyPr>
          <a:lstStyle/>
          <a:p>
            <a:pPr algn="ctr"/>
            <a:r>
              <a:rPr lang="en-US" dirty="0" smtClean="0"/>
              <a:t>Open New Project</a:t>
            </a:r>
            <a:endParaRPr lang="en-US" dirty="0"/>
          </a:p>
        </p:txBody>
      </p:sp>
      <p:sp>
        <p:nvSpPr>
          <p:cNvPr id="7" name="TextBox 6"/>
          <p:cNvSpPr txBox="1"/>
          <p:nvPr/>
        </p:nvSpPr>
        <p:spPr>
          <a:xfrm>
            <a:off x="3886200" y="1826265"/>
            <a:ext cx="2592729" cy="369332"/>
          </a:xfrm>
          <a:prstGeom prst="rect">
            <a:avLst/>
          </a:prstGeom>
          <a:solidFill>
            <a:srgbClr val="3366FF"/>
          </a:solidFill>
        </p:spPr>
        <p:txBody>
          <a:bodyPr wrap="square" rtlCol="0">
            <a:spAutoFit/>
          </a:bodyPr>
          <a:lstStyle/>
          <a:p>
            <a:pPr algn="ctr"/>
            <a:r>
              <a:rPr lang="en-US" dirty="0" smtClean="0"/>
              <a:t>Open Saved Project</a:t>
            </a:r>
            <a:endParaRPr lang="en-US" dirty="0"/>
          </a:p>
        </p:txBody>
      </p:sp>
      <p:cxnSp>
        <p:nvCxnSpPr>
          <p:cNvPr id="9" name="Straight Arrow Connector 8"/>
          <p:cNvCxnSpPr/>
          <p:nvPr/>
        </p:nvCxnSpPr>
        <p:spPr>
          <a:xfrm flipH="1" flipV="1">
            <a:off x="806922" y="1826265"/>
            <a:ext cx="462986" cy="4624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1"/>
          </p:cNvCxnSpPr>
          <p:nvPr/>
        </p:nvCxnSpPr>
        <p:spPr>
          <a:xfrm flipH="1" flipV="1">
            <a:off x="608497" y="1516175"/>
            <a:ext cx="3277703" cy="49475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691532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2"/>
          <p:cNvSpPr>
            <a:spLocks noGrp="1"/>
          </p:cNvSpPr>
          <p:nvPr>
            <p:ph type="title"/>
            <p:custDataLst>
              <p:tags r:id="rId1"/>
            </p:custDataLst>
          </p:nvPr>
        </p:nvSpPr>
        <p:spPr/>
        <p:txBody>
          <a:bodyPr>
            <a:normAutofit/>
          </a:bodyPr>
          <a:lstStyle/>
          <a:p>
            <a:r>
              <a:rPr lang="en-US" dirty="0" smtClean="0"/>
              <a:t>LINE FOLLOWING CHALLENGE SOLUTION</a:t>
            </a:r>
          </a:p>
        </p:txBody>
      </p:sp>
      <p:sp>
        <p:nvSpPr>
          <p:cNvPr id="55300" name="TextBox 2"/>
          <p:cNvSpPr txBox="1">
            <a:spLocks noChangeArrowheads="1"/>
          </p:cNvSpPr>
          <p:nvPr>
            <p:custDataLst>
              <p:tags r:id="rId2"/>
            </p:custDataLst>
          </p:nvPr>
        </p:nvSpPr>
        <p:spPr bwMode="auto">
          <a:xfrm>
            <a:off x="683065" y="5330380"/>
            <a:ext cx="774851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800" dirty="0" smtClean="0">
                <a:solidFill>
                  <a:srgbClr val="FF0000"/>
                </a:solidFill>
              </a:rPr>
              <a:t>Does this program follow the Right or Left side of a line?</a:t>
            </a:r>
            <a:endParaRPr lang="en-US" sz="2800" dirty="0">
              <a:solidFill>
                <a:srgbClr val="FF0000"/>
              </a:solidFill>
            </a:endParaRPr>
          </a:p>
        </p:txBody>
      </p:sp>
      <p:sp>
        <p:nvSpPr>
          <p:cNvPr id="6" name="TextBox 5"/>
          <p:cNvSpPr txBox="1"/>
          <p:nvPr/>
        </p:nvSpPr>
        <p:spPr>
          <a:xfrm>
            <a:off x="1176345" y="3839839"/>
            <a:ext cx="1499059" cy="954107"/>
          </a:xfrm>
          <a:prstGeom prst="rect">
            <a:avLst/>
          </a:prstGeom>
          <a:solidFill>
            <a:srgbClr val="0000FF"/>
          </a:solidFill>
        </p:spPr>
        <p:txBody>
          <a:bodyPr wrap="square" rtlCol="0">
            <a:spAutoFit/>
          </a:bodyPr>
          <a:lstStyle/>
          <a:p>
            <a:pPr algn="ctr"/>
            <a:r>
              <a:rPr lang="en-US" sz="1400" dirty="0" smtClean="0">
                <a:solidFill>
                  <a:schemeClr val="bg1"/>
                </a:solidFill>
              </a:rPr>
              <a:t>New Feature: Comment</a:t>
            </a:r>
          </a:p>
          <a:p>
            <a:pPr algn="ctr"/>
            <a:r>
              <a:rPr lang="en-US" sz="1400" dirty="0" smtClean="0">
                <a:solidFill>
                  <a:schemeClr val="bg1"/>
                </a:solidFill>
              </a:rPr>
              <a:t>Block in Blue Advanced Tab</a:t>
            </a:r>
            <a:endParaRPr lang="en-US" sz="1400" dirty="0">
              <a:solidFill>
                <a:schemeClr val="bg1"/>
              </a:solidFill>
            </a:endParaRPr>
          </a:p>
        </p:txBody>
      </p:sp>
      <p:pic>
        <p:nvPicPr>
          <p:cNvPr id="7" name="Picture 6" descr="Screen Shot 2014-08-07 at 2.34.4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848" y="4719242"/>
            <a:ext cx="2497456" cy="386511"/>
          </a:xfrm>
          <a:prstGeom prst="rect">
            <a:avLst/>
          </a:prstGeom>
        </p:spPr>
      </p:pic>
      <p:grpSp>
        <p:nvGrpSpPr>
          <p:cNvPr id="13" name="Group 12"/>
          <p:cNvGrpSpPr/>
          <p:nvPr/>
        </p:nvGrpSpPr>
        <p:grpSpPr>
          <a:xfrm>
            <a:off x="188848" y="1130414"/>
            <a:ext cx="8298060" cy="4304135"/>
            <a:chOff x="242213" y="482860"/>
            <a:chExt cx="8298060" cy="4304135"/>
          </a:xfrm>
        </p:grpSpPr>
        <p:sp>
          <p:nvSpPr>
            <p:cNvPr id="4" name="Rectangle 3"/>
            <p:cNvSpPr/>
            <p:nvPr/>
          </p:nvSpPr>
          <p:spPr>
            <a:xfrm>
              <a:off x="853631" y="2300748"/>
              <a:ext cx="3050169" cy="98901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4-08-08 at 8.22.03 PM.png"/>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6483"/>
            <a:stretch/>
          </p:blipFill>
          <p:spPr>
            <a:xfrm>
              <a:off x="242213" y="482860"/>
              <a:ext cx="8298060" cy="4304135"/>
            </a:xfrm>
            <a:prstGeom prst="rect">
              <a:avLst/>
            </a:prstGeom>
          </p:spPr>
        </p:pic>
      </p:grpSp>
      <p:sp>
        <p:nvSpPr>
          <p:cNvPr id="2" name="Footer Placeholder 1"/>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72162917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2"/>
          <p:cNvSpPr>
            <a:spLocks noGrp="1"/>
          </p:cNvSpPr>
          <p:nvPr>
            <p:ph type="title"/>
            <p:custDataLst>
              <p:tags r:id="rId1"/>
            </p:custDataLst>
          </p:nvPr>
        </p:nvSpPr>
        <p:spPr/>
        <p:txBody>
          <a:bodyPr>
            <a:normAutofit/>
          </a:bodyPr>
          <a:lstStyle/>
          <a:p>
            <a:r>
              <a:rPr lang="en-US" dirty="0" smtClean="0"/>
              <a:t>LINE FOLLOWING CHALLENGE SOLUTION</a:t>
            </a:r>
          </a:p>
        </p:txBody>
      </p:sp>
      <p:sp>
        <p:nvSpPr>
          <p:cNvPr id="55300" name="TextBox 2"/>
          <p:cNvSpPr txBox="1">
            <a:spLocks noChangeArrowheads="1"/>
          </p:cNvSpPr>
          <p:nvPr>
            <p:custDataLst>
              <p:tags r:id="rId2"/>
            </p:custDataLst>
          </p:nvPr>
        </p:nvSpPr>
        <p:spPr bwMode="auto">
          <a:xfrm>
            <a:off x="683065" y="5330380"/>
            <a:ext cx="77485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800" dirty="0" smtClean="0">
                <a:solidFill>
                  <a:srgbClr val="FF0000"/>
                </a:solidFill>
              </a:rPr>
              <a:t>How do we make this stop?</a:t>
            </a:r>
            <a:endParaRPr lang="en-US" sz="2800" dirty="0">
              <a:solidFill>
                <a:srgbClr val="FF0000"/>
              </a:solidFill>
            </a:endParaRPr>
          </a:p>
        </p:txBody>
      </p:sp>
      <p:sp>
        <p:nvSpPr>
          <p:cNvPr id="6" name="TextBox 5"/>
          <p:cNvSpPr txBox="1"/>
          <p:nvPr/>
        </p:nvSpPr>
        <p:spPr>
          <a:xfrm>
            <a:off x="1176345" y="3839839"/>
            <a:ext cx="1499059" cy="954107"/>
          </a:xfrm>
          <a:prstGeom prst="rect">
            <a:avLst/>
          </a:prstGeom>
          <a:solidFill>
            <a:srgbClr val="0000FF"/>
          </a:solidFill>
        </p:spPr>
        <p:txBody>
          <a:bodyPr wrap="square" rtlCol="0">
            <a:spAutoFit/>
          </a:bodyPr>
          <a:lstStyle/>
          <a:p>
            <a:pPr algn="ctr"/>
            <a:r>
              <a:rPr lang="en-US" sz="1400" dirty="0" smtClean="0">
                <a:solidFill>
                  <a:schemeClr val="bg1"/>
                </a:solidFill>
              </a:rPr>
              <a:t>New Feature: Comment</a:t>
            </a:r>
          </a:p>
          <a:p>
            <a:pPr algn="ctr"/>
            <a:r>
              <a:rPr lang="en-US" sz="1400" dirty="0" smtClean="0">
                <a:solidFill>
                  <a:schemeClr val="bg1"/>
                </a:solidFill>
              </a:rPr>
              <a:t>Block in Blue Advanced Tab</a:t>
            </a:r>
            <a:endParaRPr lang="en-US" sz="1400" dirty="0">
              <a:solidFill>
                <a:schemeClr val="bg1"/>
              </a:solidFill>
            </a:endParaRPr>
          </a:p>
        </p:txBody>
      </p:sp>
      <p:pic>
        <p:nvPicPr>
          <p:cNvPr id="7" name="Picture 6" descr="Screen Shot 2014-08-07 at 2.34.4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848" y="4719242"/>
            <a:ext cx="2497456" cy="386511"/>
          </a:xfrm>
          <a:prstGeom prst="rect">
            <a:avLst/>
          </a:prstGeom>
        </p:spPr>
      </p:pic>
      <p:grpSp>
        <p:nvGrpSpPr>
          <p:cNvPr id="13" name="Group 12"/>
          <p:cNvGrpSpPr/>
          <p:nvPr/>
        </p:nvGrpSpPr>
        <p:grpSpPr>
          <a:xfrm>
            <a:off x="188848" y="1130414"/>
            <a:ext cx="8298060" cy="4304135"/>
            <a:chOff x="242213" y="482860"/>
            <a:chExt cx="8298060" cy="4304135"/>
          </a:xfrm>
        </p:grpSpPr>
        <p:sp>
          <p:nvSpPr>
            <p:cNvPr id="4" name="Rectangle 3"/>
            <p:cNvSpPr/>
            <p:nvPr/>
          </p:nvSpPr>
          <p:spPr>
            <a:xfrm>
              <a:off x="853631" y="2300748"/>
              <a:ext cx="3050169" cy="98901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4-08-08 at 8.22.03 PM.png"/>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6483"/>
            <a:stretch/>
          </p:blipFill>
          <p:spPr>
            <a:xfrm>
              <a:off x="242213" y="482860"/>
              <a:ext cx="8298060" cy="4304135"/>
            </a:xfrm>
            <a:prstGeom prst="rect">
              <a:avLst/>
            </a:prstGeom>
          </p:spPr>
        </p:pic>
      </p:grpSp>
      <p:sp>
        <p:nvSpPr>
          <p:cNvPr id="2" name="Footer Placeholder 1"/>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61245141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044504"/>
          </a:xfrm>
        </p:spPr>
        <p:txBody>
          <a:bodyPr>
            <a:normAutofit fontScale="90000"/>
          </a:bodyPr>
          <a:lstStyle/>
          <a:p>
            <a:r>
              <a:rPr lang="en-US" dirty="0" smtClean="0"/>
              <a:t>Line following for a Sensor or distance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0" y="1743991"/>
            <a:ext cx="5944207" cy="4044317"/>
          </a:xfrm>
          <a:prstGeom prst="rect">
            <a:avLst/>
          </a:prstGeom>
          <a:noFill/>
          <a:ln>
            <a:noFill/>
          </a:ln>
        </p:spPr>
      </p:pic>
      <p:cxnSp>
        <p:nvCxnSpPr>
          <p:cNvPr id="8" name="Straight Arrow Connector 7"/>
          <p:cNvCxnSpPr>
            <a:endCxn id="6" idx="1"/>
          </p:cNvCxnSpPr>
          <p:nvPr/>
        </p:nvCxnSpPr>
        <p:spPr>
          <a:xfrm flipV="1">
            <a:off x="5475730" y="3660791"/>
            <a:ext cx="446578" cy="274426"/>
          </a:xfrm>
          <a:prstGeom prst="straightConnector1">
            <a:avLst/>
          </a:prstGeom>
          <a:ln w="38100" cmpd="sng">
            <a:tailEnd type="arrow"/>
          </a:ln>
        </p:spPr>
        <p:style>
          <a:lnRef idx="2">
            <a:schemeClr val="accent5"/>
          </a:lnRef>
          <a:fillRef idx="0">
            <a:schemeClr val="accent5"/>
          </a:fillRef>
          <a:effectRef idx="1">
            <a:schemeClr val="accent5"/>
          </a:effectRef>
          <a:fontRef idx="minor">
            <a:schemeClr val="tx1"/>
          </a:fontRef>
        </p:style>
      </p:cxnSp>
      <p:grpSp>
        <p:nvGrpSpPr>
          <p:cNvPr id="11" name="Group 10"/>
          <p:cNvGrpSpPr/>
          <p:nvPr/>
        </p:nvGrpSpPr>
        <p:grpSpPr>
          <a:xfrm>
            <a:off x="5922308" y="1801038"/>
            <a:ext cx="3079794" cy="3719506"/>
            <a:chOff x="5943128" y="1801038"/>
            <a:chExt cx="3079794" cy="3719506"/>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41739"/>
            <a:stretch/>
          </p:blipFill>
          <p:spPr>
            <a:xfrm>
              <a:off x="5943128" y="1801038"/>
              <a:ext cx="1656270" cy="3719506"/>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6563" t="26131" b="54098"/>
            <a:stretch/>
          </p:blipFill>
          <p:spPr>
            <a:xfrm>
              <a:off x="7557758" y="2748403"/>
              <a:ext cx="1465164" cy="872564"/>
            </a:xfrm>
            <a:prstGeom prst="rect">
              <a:avLst/>
            </a:prstGeom>
          </p:spPr>
        </p:pic>
      </p:gr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53646828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044504"/>
          </a:xfrm>
        </p:spPr>
        <p:txBody>
          <a:bodyPr>
            <a:normAutofit fontScale="90000"/>
          </a:bodyPr>
          <a:lstStyle/>
          <a:p>
            <a:r>
              <a:rPr lang="en-US" dirty="0" smtClean="0"/>
              <a:t>Line following for a Sensor or distance</a:t>
            </a:r>
            <a:endParaRPr lang="en-US" dirty="0"/>
          </a:p>
        </p:txBody>
      </p:sp>
      <p:pic>
        <p:nvPicPr>
          <p:cNvPr id="4" name="Content Placeholder 3" descr="Screen Shot 2014-08-13 at 7.00.4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466" r="2120" b="1626"/>
          <a:stretch/>
        </p:blipFill>
        <p:spPr>
          <a:xfrm>
            <a:off x="0" y="1185203"/>
            <a:ext cx="6288481" cy="4923233"/>
          </a:xfrm>
        </p:spPr>
      </p:pic>
      <p:pic>
        <p:nvPicPr>
          <p:cNvPr id="6" name="Picture 5" descr="Screen Shot 2014-08-13 at 7.03.44 PM.png"/>
          <p:cNvPicPr>
            <a:picLocks noChangeAspect="1"/>
          </p:cNvPicPr>
          <p:nvPr/>
        </p:nvPicPr>
        <p:blipFill>
          <a:blip r:embed="rId3">
            <a:clrChange>
              <a:clrFrom>
                <a:srgbClr val="4B4B4B"/>
              </a:clrFrom>
              <a:clrTo>
                <a:srgbClr val="4B4B4B">
                  <a:alpha val="0"/>
                </a:srgbClr>
              </a:clrTo>
            </a:clrChange>
            <a:extLst>
              <a:ext uri="{BEBA8EAE-BF5A-486C-A8C5-ECC9F3942E4B}">
                <a14:imgProps xmlns:a14="http://schemas.microsoft.com/office/drawing/2010/main">
                  <a14:imgLayer r:embed="rId4">
                    <a14:imgEffect>
                      <a14:backgroundRemoval t="0" b="99772" l="0" r="100000">
                        <a14:backgroundMark x1="77500" y1="66895" x2="77500" y2="66895"/>
                        <a14:backgroundMark x1="80714" y1="28995" x2="80714" y2="28995"/>
                        <a14:backgroundMark x1="82500" y1="15297" x2="82500" y2="15297"/>
                        <a14:backgroundMark x1="86786" y1="8219" x2="86786" y2="8219"/>
                        <a14:backgroundMark x1="95357" y1="9589" x2="95357" y2="9589"/>
                        <a14:backgroundMark x1="91071" y1="25114" x2="91071" y2="25114"/>
                        <a14:backgroundMark x1="91071" y1="25114" x2="91071" y2="25114"/>
                        <a14:backgroundMark x1="91071" y1="25114" x2="91071" y2="25114"/>
                        <a14:backgroundMark x1="91071" y1="25114" x2="91071" y2="25114"/>
                        <a14:backgroundMark x1="87500" y1="17123" x2="87500" y2="17123"/>
                        <a14:backgroundMark x1="87500" y1="17123" x2="87500" y2="17123"/>
                        <a14:backgroundMark x1="90357" y1="57763" x2="90357" y2="57763"/>
                        <a14:backgroundMark x1="87857" y1="78311" x2="87857" y2="78311"/>
                        <a14:backgroundMark x1="79286" y1="80137" x2="79286" y2="80137"/>
                        <a14:backgroundMark x1="80000" y1="84018" x2="80000" y2="84018"/>
                        <a14:backgroundMark x1="92857" y1="85160" x2="92857" y2="85160"/>
                        <a14:backgroundMark x1="79286" y1="93607" x2="79286" y2="93607"/>
                        <a14:backgroundMark x1="90357" y1="38128" x2="90357" y2="38128"/>
                        <a14:backgroundMark x1="76071" y1="32648" x2="76071" y2="32648"/>
                      </a14:backgroundRemoval>
                    </a14:imgEffect>
                  </a14:imgLayer>
                </a14:imgProps>
              </a:ext>
              <a:ext uri="{28A0092B-C50C-407E-A947-70E740481C1C}">
                <a14:useLocalDpi xmlns:a14="http://schemas.microsoft.com/office/drawing/2010/main" val="0"/>
              </a:ext>
            </a:extLst>
          </a:blip>
          <a:stretch>
            <a:fillRect/>
          </a:stretch>
        </p:blipFill>
        <p:spPr>
          <a:xfrm>
            <a:off x="6225413" y="1842751"/>
            <a:ext cx="2560541" cy="4005419"/>
          </a:xfrm>
          <a:prstGeom prst="rect">
            <a:avLst/>
          </a:prstGeom>
        </p:spPr>
      </p:pic>
      <p:cxnSp>
        <p:nvCxnSpPr>
          <p:cNvPr id="8" name="Straight Arrow Connector 7"/>
          <p:cNvCxnSpPr>
            <a:endCxn id="6" idx="1"/>
          </p:cNvCxnSpPr>
          <p:nvPr/>
        </p:nvCxnSpPr>
        <p:spPr>
          <a:xfrm flipV="1">
            <a:off x="5236297" y="3845461"/>
            <a:ext cx="989116" cy="297968"/>
          </a:xfrm>
          <a:prstGeom prst="straightConnector1">
            <a:avLst/>
          </a:prstGeom>
          <a:ln w="38100" cmpd="sng">
            <a:tailEnd type="arrow"/>
          </a:ln>
        </p:spPr>
        <p:style>
          <a:lnRef idx="2">
            <a:schemeClr val="accent5"/>
          </a:lnRef>
          <a:fillRef idx="0">
            <a:schemeClr val="accent5"/>
          </a:fillRef>
          <a:effectRef idx="1">
            <a:schemeClr val="accent5"/>
          </a:effectRef>
          <a:fontRef idx="minor">
            <a:schemeClr val="tx1"/>
          </a:fontRef>
        </p:style>
      </p:cxn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721530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06070"/>
            <a:ext cx="8245475" cy="1371600"/>
          </a:xfrm>
        </p:spPr>
        <p:txBody>
          <a:bodyPr>
            <a:normAutofit/>
          </a:bodyPr>
          <a:lstStyle/>
          <a:p>
            <a:pPr algn="ctr"/>
            <a:r>
              <a:rPr lang="en-US" dirty="0" smtClean="0"/>
              <a:t>SECTION 10: FINAL CHALLENGE</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7511514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810833"/>
          </a:xfrm>
        </p:spPr>
        <p:txBody>
          <a:bodyPr/>
          <a:lstStyle/>
          <a:p>
            <a:r>
              <a:rPr lang="en-US" dirty="0" smtClean="0"/>
              <a:t>FINAL MAZE CHALLENGE</a:t>
            </a:r>
            <a:endParaRPr lang="en-US" dirty="0"/>
          </a:p>
        </p:txBody>
      </p:sp>
      <p:sp>
        <p:nvSpPr>
          <p:cNvPr id="3" name="Content Placeholder 2"/>
          <p:cNvSpPr>
            <a:spLocks noGrp="1"/>
          </p:cNvSpPr>
          <p:nvPr>
            <p:ph idx="1"/>
          </p:nvPr>
        </p:nvSpPr>
        <p:spPr>
          <a:xfrm>
            <a:off x="457200" y="964240"/>
            <a:ext cx="8245474" cy="495685"/>
          </a:xfrm>
        </p:spPr>
        <p:txBody>
          <a:bodyPr/>
          <a:lstStyle/>
          <a:p>
            <a:r>
              <a:rPr lang="en-US" dirty="0" smtClean="0"/>
              <a:t>Combine everything you know to navigate a maze like this.</a:t>
            </a:r>
            <a:endParaRPr lang="en-US" dirty="0"/>
          </a:p>
        </p:txBody>
      </p:sp>
      <p:sp>
        <p:nvSpPr>
          <p:cNvPr id="4" name="Footer Placeholder 3"/>
          <p:cNvSpPr>
            <a:spLocks noGrp="1"/>
          </p:cNvSpPr>
          <p:nvPr>
            <p:ph type="ftr" sz="quarter" idx="11"/>
          </p:nvPr>
        </p:nvSpPr>
        <p:spPr/>
        <p:txBody>
          <a:bodyPr/>
          <a:lstStyle/>
          <a:p>
            <a:r>
              <a:rPr lang="en-US" smtClean="0"/>
              <a:t>© Droids Robotics, 2014, v.1.1 (Last edit: 9/22/2014)</a:t>
            </a:r>
            <a:endParaRPr lang="en-US" dirty="0"/>
          </a:p>
        </p:txBody>
      </p:sp>
      <p:sp>
        <p:nvSpPr>
          <p:cNvPr id="5" name="Rectangle 4"/>
          <p:cNvSpPr/>
          <p:nvPr/>
        </p:nvSpPr>
        <p:spPr>
          <a:xfrm>
            <a:off x="569334" y="1810307"/>
            <a:ext cx="5167792" cy="45111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3751758" y="1328533"/>
            <a:ext cx="1985367" cy="6195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Touch this,</a:t>
            </a:r>
          </a:p>
          <a:p>
            <a:pPr algn="ctr"/>
            <a:r>
              <a:rPr lang="en-US" dirty="0" smtClean="0"/>
              <a:t> back up</a:t>
            </a:r>
            <a:endParaRPr lang="en-US" dirty="0"/>
          </a:p>
        </p:txBody>
      </p:sp>
      <p:cxnSp>
        <p:nvCxnSpPr>
          <p:cNvPr id="8" name="Curved Connector 7"/>
          <p:cNvCxnSpPr/>
          <p:nvPr/>
        </p:nvCxnSpPr>
        <p:spPr>
          <a:xfrm rot="5400000" flipH="1" flipV="1">
            <a:off x="2192834" y="3296296"/>
            <a:ext cx="3614194" cy="1897773"/>
          </a:xfrm>
          <a:prstGeom prst="curvedConnector3">
            <a:avLst>
              <a:gd name="adj1" fmla="val 100493"/>
            </a:avLst>
          </a:prstGeom>
          <a:ln w="76200"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4408682" y="5241134"/>
            <a:ext cx="1328443" cy="10803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START</a:t>
            </a:r>
            <a:endParaRPr lang="en-US" dirty="0"/>
          </a:p>
        </p:txBody>
      </p:sp>
      <p:sp>
        <p:nvSpPr>
          <p:cNvPr id="24" name="Rectangle 23"/>
          <p:cNvSpPr/>
          <p:nvPr/>
        </p:nvSpPr>
        <p:spPr>
          <a:xfrm>
            <a:off x="554736" y="1459925"/>
            <a:ext cx="1328443" cy="10803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END</a:t>
            </a:r>
            <a:endParaRPr lang="en-US" dirty="0"/>
          </a:p>
        </p:txBody>
      </p:sp>
      <p:sp>
        <p:nvSpPr>
          <p:cNvPr id="25" name="Rectangle 24"/>
          <p:cNvSpPr/>
          <p:nvPr/>
        </p:nvSpPr>
        <p:spPr>
          <a:xfrm>
            <a:off x="2475288" y="6227467"/>
            <a:ext cx="1247274" cy="4881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Do not Touch this</a:t>
            </a:r>
            <a:endParaRPr lang="en-US" dirty="0"/>
          </a:p>
        </p:txBody>
      </p:sp>
      <p:sp>
        <p:nvSpPr>
          <p:cNvPr id="26" name="Rectangle 25"/>
          <p:cNvSpPr/>
          <p:nvPr/>
        </p:nvSpPr>
        <p:spPr>
          <a:xfrm>
            <a:off x="583934" y="5241133"/>
            <a:ext cx="1328443" cy="1080344"/>
          </a:xfrm>
          <a:prstGeom prst="rect">
            <a:avLst/>
          </a:prstGeom>
          <a:solidFill>
            <a:srgbClr val="008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Safe Zone You pick up here</a:t>
            </a:r>
            <a:endParaRPr lang="en-US" dirty="0"/>
          </a:p>
        </p:txBody>
      </p:sp>
      <p:sp>
        <p:nvSpPr>
          <p:cNvPr id="29" name="Oval 28"/>
          <p:cNvSpPr/>
          <p:nvPr/>
        </p:nvSpPr>
        <p:spPr>
          <a:xfrm>
            <a:off x="3087537" y="2481873"/>
            <a:ext cx="394154" cy="2627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Oval 32"/>
          <p:cNvSpPr/>
          <p:nvPr/>
        </p:nvSpPr>
        <p:spPr>
          <a:xfrm>
            <a:off x="3554681" y="3524828"/>
            <a:ext cx="394154" cy="2627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Oval 34"/>
          <p:cNvSpPr/>
          <p:nvPr/>
        </p:nvSpPr>
        <p:spPr>
          <a:xfrm>
            <a:off x="2553816" y="4079599"/>
            <a:ext cx="394154" cy="27917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6087480" y="2634272"/>
            <a:ext cx="1635011" cy="64646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Do not knock obstacles</a:t>
            </a:r>
            <a:endParaRPr lang="en-US" dirty="0"/>
          </a:p>
        </p:txBody>
      </p:sp>
      <p:cxnSp>
        <p:nvCxnSpPr>
          <p:cNvPr id="9" name="Straight Arrow Connector 8"/>
          <p:cNvCxnSpPr>
            <a:stCxn id="15" idx="1"/>
          </p:cNvCxnSpPr>
          <p:nvPr/>
        </p:nvCxnSpPr>
        <p:spPr>
          <a:xfrm flipH="1">
            <a:off x="4058323" y="2957504"/>
            <a:ext cx="2029157" cy="5673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298345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CREDITS</a:t>
            </a:r>
            <a:endParaRPr lang="en-US" dirty="0"/>
          </a:p>
        </p:txBody>
      </p:sp>
      <p:sp>
        <p:nvSpPr>
          <p:cNvPr id="3" name="Content Placeholder 2"/>
          <p:cNvSpPr>
            <a:spLocks noGrp="1"/>
          </p:cNvSpPr>
          <p:nvPr>
            <p:ph idx="1"/>
          </p:nvPr>
        </p:nvSpPr>
        <p:spPr>
          <a:xfrm>
            <a:off x="457200" y="1124832"/>
            <a:ext cx="8245474" cy="4963057"/>
          </a:xfrm>
        </p:spPr>
        <p:txBody>
          <a:bodyPr>
            <a:noAutofit/>
          </a:bodyPr>
          <a:lstStyle/>
          <a:p>
            <a:pPr marL="342900" indent="-342900">
              <a:buFont typeface="Arial"/>
              <a:buChar char="•"/>
            </a:pPr>
            <a:r>
              <a:rPr lang="en-US" sz="1800" dirty="0" smtClean="0"/>
              <a:t>This tutorial was created by Sanjay Seshan and </a:t>
            </a:r>
            <a:r>
              <a:rPr lang="en-US" sz="1800" dirty="0" err="1" smtClean="0"/>
              <a:t>Arvind</a:t>
            </a:r>
            <a:r>
              <a:rPr lang="en-US" sz="1800" dirty="0" smtClean="0"/>
              <a:t> Seshan from FLL Team Not the Droids You Are Looking For (Droids Robotics)</a:t>
            </a:r>
          </a:p>
          <a:p>
            <a:pPr marL="342900" indent="-342900">
              <a:buFont typeface="Arial"/>
              <a:buChar char="•"/>
            </a:pPr>
            <a:r>
              <a:rPr lang="en-US" sz="1800" dirty="0" smtClean="0"/>
              <a:t>We have additional material for more advanced lessons available on request.</a:t>
            </a:r>
          </a:p>
          <a:p>
            <a:pPr marL="342900" indent="-342900">
              <a:buFont typeface="Arial"/>
              <a:buChar char="•"/>
            </a:pPr>
            <a:r>
              <a:rPr lang="en-US" sz="1800" dirty="0" smtClean="0"/>
              <a:t>Useful tools for FLL teams and robot programmers are available at </a:t>
            </a:r>
            <a:r>
              <a:rPr lang="en-US" sz="1800" dirty="0" smtClean="0"/>
              <a:t>www.ev3lessons.com</a:t>
            </a:r>
            <a:endParaRPr lang="en-US" sz="1800" dirty="0" smtClean="0"/>
          </a:p>
          <a:p>
            <a:pPr marL="342900" indent="-342900">
              <a:buFont typeface="Arial"/>
              <a:buChar char="•"/>
            </a:pPr>
            <a:r>
              <a:rPr lang="en-US" sz="1800" dirty="0" smtClean="0"/>
              <a:t>The material is made available to you free of charge.</a:t>
            </a:r>
            <a:r>
              <a:rPr lang="en-US" sz="1800" dirty="0"/>
              <a:t> </a:t>
            </a:r>
            <a:r>
              <a:rPr lang="en-US" sz="1800" dirty="0" smtClean="0"/>
              <a:t>However, we would greatly appreciate a letter indicating that you are using the materials and what you think of them. </a:t>
            </a:r>
          </a:p>
          <a:p>
            <a:pPr marL="342900" indent="-342900">
              <a:buFont typeface="Arial"/>
              <a:buChar char="•"/>
            </a:pPr>
            <a:r>
              <a:rPr lang="en-US" sz="1800" dirty="0" smtClean="0"/>
              <a:t>Feedback and suggestions are encouraged.</a:t>
            </a:r>
          </a:p>
          <a:p>
            <a:pPr marL="342900" indent="-342900">
              <a:buFont typeface="Arial"/>
              <a:buChar char="•"/>
            </a:pPr>
            <a:r>
              <a:rPr lang="en-US" sz="1800" dirty="0" smtClean="0"/>
              <a:t>Email: </a:t>
            </a:r>
            <a:r>
              <a:rPr lang="en-US" sz="1800" dirty="0" err="1" smtClean="0"/>
              <a:t>team@droidsrobotics.org</a:t>
            </a:r>
            <a:endParaRPr lang="en-US" sz="1800" dirty="0" smtClean="0"/>
          </a:p>
        </p:txBody>
      </p:sp>
      <p:sp>
        <p:nvSpPr>
          <p:cNvPr id="4" name="Footer Placeholder 3"/>
          <p:cNvSpPr>
            <a:spLocks noGrp="1"/>
          </p:cNvSpPr>
          <p:nvPr>
            <p:ph type="ftr" sz="quarter" idx="11"/>
          </p:nvPr>
        </p:nvSpPr>
        <p:spPr/>
        <p:txBody>
          <a:bodyPr/>
          <a:lstStyle/>
          <a:p>
            <a:r>
              <a:rPr lang="en-US" smtClean="0"/>
              <a:t>© Droids Robotics, 2014, v.1.1 (Last edit: 9/22/2014)</a:t>
            </a:r>
            <a:endParaRPr lang="en-US" dirty="0"/>
          </a:p>
        </p:txBody>
      </p:sp>
      <p:pic>
        <p:nvPicPr>
          <p:cNvPr id="5" name="Picture 4" descr="shapeimage_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339" y="5247282"/>
            <a:ext cx="2957913" cy="1374967"/>
          </a:xfrm>
          <a:prstGeom prst="rect">
            <a:avLst/>
          </a:prstGeom>
        </p:spPr>
      </p:pic>
    </p:spTree>
    <p:extLst>
      <p:ext uri="{BB962C8B-B14F-4D97-AF65-F5344CB8AC3E}">
        <p14:creationId xmlns:p14="http://schemas.microsoft.com/office/powerpoint/2010/main" val="25436125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41" y="104979"/>
            <a:ext cx="8009521" cy="1371600"/>
          </a:xfrm>
        </p:spPr>
        <p:txBody>
          <a:bodyPr/>
          <a:lstStyle/>
          <a:p>
            <a:r>
              <a:rPr lang="en-US" dirty="0" smtClean="0"/>
              <a:t>EV3 Software: Starting A new program</a:t>
            </a:r>
            <a:endParaRPr lang="en-US" dirty="0"/>
          </a:p>
        </p:txBody>
      </p:sp>
      <p:pic>
        <p:nvPicPr>
          <p:cNvPr id="3" name="Picture 2" descr="Screen Shot 2014-08-07 at 10.42.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9033" y="1283089"/>
            <a:ext cx="3822700" cy="1092200"/>
          </a:xfrm>
          <a:prstGeom prst="rect">
            <a:avLst/>
          </a:prstGeom>
        </p:spPr>
      </p:pic>
      <p:cxnSp>
        <p:nvCxnSpPr>
          <p:cNvPr id="7" name="Straight Arrow Connector 6"/>
          <p:cNvCxnSpPr>
            <a:stCxn id="15" idx="3"/>
          </p:cNvCxnSpPr>
          <p:nvPr/>
        </p:nvCxnSpPr>
        <p:spPr>
          <a:xfrm flipV="1">
            <a:off x="1813679" y="1739048"/>
            <a:ext cx="1186319" cy="323166"/>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47426" y="1739048"/>
            <a:ext cx="1666253"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solidFill>
                  <a:schemeClr val="tx1"/>
                </a:solidFill>
              </a:rPr>
              <a:t>Opened Projects</a:t>
            </a:r>
            <a:endParaRPr lang="en-US" dirty="0">
              <a:solidFill>
                <a:schemeClr val="tx1"/>
              </a:solidFill>
            </a:endParaRPr>
          </a:p>
        </p:txBody>
      </p:sp>
      <p:cxnSp>
        <p:nvCxnSpPr>
          <p:cNvPr id="16" name="Straight Arrow Connector 15"/>
          <p:cNvCxnSpPr>
            <a:stCxn id="17" idx="1"/>
          </p:cNvCxnSpPr>
          <p:nvPr/>
        </p:nvCxnSpPr>
        <p:spPr>
          <a:xfrm flipH="1">
            <a:off x="4002080" y="2113348"/>
            <a:ext cx="2427251" cy="1"/>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429331" y="1928682"/>
            <a:ext cx="2278254" cy="369332"/>
          </a:xfrm>
          <a:prstGeom prst="rect">
            <a:avLst/>
          </a:prstGeom>
          <a:noFill/>
        </p:spPr>
        <p:txBody>
          <a:bodyPr wrap="square" rtlCol="0">
            <a:spAutoFit/>
          </a:bodyPr>
          <a:lstStyle/>
          <a:p>
            <a:r>
              <a:rPr lang="en-US" dirty="0" smtClean="0"/>
              <a:t> Opened Programs</a:t>
            </a:r>
            <a:endParaRPr lang="en-US" dirty="0"/>
          </a:p>
        </p:txBody>
      </p:sp>
      <p:cxnSp>
        <p:nvCxnSpPr>
          <p:cNvPr id="22" name="Straight Arrow Connector 21"/>
          <p:cNvCxnSpPr/>
          <p:nvPr/>
        </p:nvCxnSpPr>
        <p:spPr>
          <a:xfrm flipH="1" flipV="1">
            <a:off x="4379485" y="1739048"/>
            <a:ext cx="2186985" cy="497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523339" y="1559351"/>
            <a:ext cx="2125854" cy="369332"/>
          </a:xfrm>
          <a:prstGeom prst="rect">
            <a:avLst/>
          </a:prstGeom>
          <a:noFill/>
        </p:spPr>
        <p:txBody>
          <a:bodyPr wrap="square" rtlCol="0">
            <a:spAutoFit/>
          </a:bodyPr>
          <a:lstStyle/>
          <a:p>
            <a:r>
              <a:rPr lang="en-US" dirty="0" smtClean="0"/>
              <a:t>Create a Project</a:t>
            </a:r>
            <a:endParaRPr lang="en-US" dirty="0"/>
          </a:p>
        </p:txBody>
      </p:sp>
      <p:cxnSp>
        <p:nvCxnSpPr>
          <p:cNvPr id="24" name="Straight Arrow Connector 23"/>
          <p:cNvCxnSpPr/>
          <p:nvPr/>
        </p:nvCxnSpPr>
        <p:spPr>
          <a:xfrm flipH="1" flipV="1">
            <a:off x="4525468" y="2202017"/>
            <a:ext cx="2157123" cy="463594"/>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566470" y="2480943"/>
            <a:ext cx="2125854" cy="369332"/>
          </a:xfrm>
          <a:prstGeom prst="rect">
            <a:avLst/>
          </a:prstGeom>
          <a:noFill/>
        </p:spPr>
        <p:txBody>
          <a:bodyPr wrap="square" rtlCol="0">
            <a:spAutoFit/>
          </a:bodyPr>
          <a:lstStyle/>
          <a:p>
            <a:r>
              <a:rPr lang="en-US" dirty="0" smtClean="0"/>
              <a:t>Create a Program</a:t>
            </a:r>
            <a:endParaRPr lang="en-US" dirty="0"/>
          </a:p>
        </p:txBody>
      </p:sp>
      <p:cxnSp>
        <p:nvCxnSpPr>
          <p:cNvPr id="27" name="Straight Arrow Connector 26"/>
          <p:cNvCxnSpPr/>
          <p:nvPr/>
        </p:nvCxnSpPr>
        <p:spPr>
          <a:xfrm flipV="1">
            <a:off x="1971389" y="2202017"/>
            <a:ext cx="576059" cy="463592"/>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49779" y="2679393"/>
            <a:ext cx="212585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solidFill>
                  <a:schemeClr val="tx1"/>
                </a:solidFill>
              </a:rPr>
              <a:t>Project Properties</a:t>
            </a:r>
            <a:endParaRPr lang="en-US" dirty="0">
              <a:solidFill>
                <a:schemeClr val="tx1"/>
              </a:solidFill>
            </a:endParaRPr>
          </a:p>
        </p:txBody>
      </p:sp>
      <p:pic>
        <p:nvPicPr>
          <p:cNvPr id="31" name="Picture 30" descr="Screen Shot 2014-08-07 at 10.49.3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033" y="2375289"/>
            <a:ext cx="6453949" cy="4036258"/>
          </a:xfrm>
          <a:prstGeom prst="rect">
            <a:avLst/>
          </a:prstGeom>
        </p:spPr>
      </p:pic>
      <p:cxnSp>
        <p:nvCxnSpPr>
          <p:cNvPr id="32" name="Straight Arrow Connector 31"/>
          <p:cNvCxnSpPr/>
          <p:nvPr/>
        </p:nvCxnSpPr>
        <p:spPr>
          <a:xfrm flipV="1">
            <a:off x="2123789" y="5010819"/>
            <a:ext cx="576059" cy="463592"/>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96355" y="5289745"/>
            <a:ext cx="212585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solidFill>
                  <a:schemeClr val="tx1"/>
                </a:solidFill>
              </a:rPr>
              <a:t>List of programs</a:t>
            </a:r>
            <a:endParaRPr lang="en-US" dirty="0">
              <a:solidFill>
                <a:schemeClr val="tx1"/>
              </a:solidFill>
            </a:endParaRPr>
          </a:p>
        </p:txBody>
      </p:sp>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4293540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EV3 Software: </a:t>
            </a:r>
            <a:br>
              <a:rPr lang="en-US" dirty="0" smtClean="0"/>
            </a:br>
            <a:r>
              <a:rPr lang="en-US" dirty="0" smtClean="0"/>
              <a:t>Programming screen</a:t>
            </a:r>
            <a:endParaRPr lang="en-US" dirty="0"/>
          </a:p>
        </p:txBody>
      </p:sp>
      <p:grpSp>
        <p:nvGrpSpPr>
          <p:cNvPr id="10" name="Group 9"/>
          <p:cNvGrpSpPr/>
          <p:nvPr/>
        </p:nvGrpSpPr>
        <p:grpSpPr>
          <a:xfrm>
            <a:off x="1336048" y="1674412"/>
            <a:ext cx="6358775" cy="4324537"/>
            <a:chOff x="1336048" y="1674412"/>
            <a:chExt cx="6358775" cy="4324537"/>
          </a:xfrm>
        </p:grpSpPr>
        <p:pic>
          <p:nvPicPr>
            <p:cNvPr id="9" name="Picture 8"/>
            <p:cNvPicPr>
              <a:picLocks noChangeAspect="1"/>
            </p:cNvPicPr>
            <p:nvPr/>
          </p:nvPicPr>
          <p:blipFill>
            <a:blip r:embed="rId2"/>
            <a:stretch>
              <a:fillRect/>
            </a:stretch>
          </p:blipFill>
          <p:spPr>
            <a:xfrm>
              <a:off x="1336048" y="1674412"/>
              <a:ext cx="6358775" cy="3426884"/>
            </a:xfrm>
            <a:prstGeom prst="rect">
              <a:avLst/>
            </a:prstGeom>
          </p:spPr>
        </p:pic>
        <p:pic>
          <p:nvPicPr>
            <p:cNvPr id="6" name="Picture 5"/>
            <p:cNvPicPr>
              <a:picLocks noChangeAspect="1"/>
            </p:cNvPicPr>
            <p:nvPr/>
          </p:nvPicPr>
          <p:blipFill>
            <a:blip r:embed="rId3"/>
            <a:stretch>
              <a:fillRect/>
            </a:stretch>
          </p:blipFill>
          <p:spPr>
            <a:xfrm>
              <a:off x="5341991" y="4283431"/>
              <a:ext cx="2286560" cy="920976"/>
            </a:xfrm>
            <a:prstGeom prst="rect">
              <a:avLst/>
            </a:prstGeom>
          </p:spPr>
        </p:pic>
        <p:sp>
          <p:nvSpPr>
            <p:cNvPr id="3" name="TextBox 2"/>
            <p:cNvSpPr txBox="1"/>
            <p:nvPr/>
          </p:nvSpPr>
          <p:spPr>
            <a:xfrm>
              <a:off x="1350645" y="5166535"/>
              <a:ext cx="4005944" cy="830997"/>
            </a:xfrm>
            <a:prstGeom prst="rect">
              <a:avLst/>
            </a:prstGeom>
            <a:solidFill>
              <a:srgbClr val="F5C201"/>
            </a:solidFill>
          </p:spPr>
          <p:txBody>
            <a:bodyPr wrap="square" rtlCol="0">
              <a:spAutoFit/>
            </a:bodyPr>
            <a:lstStyle/>
            <a:p>
              <a:pPr algn="ctr"/>
              <a:r>
                <a:rPr lang="en-US" sz="2400" dirty="0" smtClean="0"/>
                <a:t>Programming Blocks in </a:t>
              </a:r>
            </a:p>
            <a:p>
              <a:pPr algn="ctr"/>
              <a:r>
                <a:rPr lang="en-US" sz="2400" dirty="0" smtClean="0"/>
                <a:t>6 Colored Tabs</a:t>
              </a:r>
              <a:endParaRPr lang="en-US" sz="2400" dirty="0"/>
            </a:p>
          </p:txBody>
        </p:sp>
        <p:sp>
          <p:nvSpPr>
            <p:cNvPr id="7" name="TextBox 6"/>
            <p:cNvSpPr txBox="1"/>
            <p:nvPr/>
          </p:nvSpPr>
          <p:spPr>
            <a:xfrm>
              <a:off x="3457651" y="2430377"/>
              <a:ext cx="2069821" cy="1200328"/>
            </a:xfrm>
            <a:prstGeom prst="rect">
              <a:avLst/>
            </a:prstGeom>
            <a:solidFill>
              <a:srgbClr val="FF6600"/>
            </a:solidFill>
          </p:spPr>
          <p:txBody>
            <a:bodyPr wrap="square" rtlCol="0">
              <a:spAutoFit/>
            </a:bodyPr>
            <a:lstStyle/>
            <a:p>
              <a:r>
                <a:rPr lang="en-US" sz="2400" dirty="0" smtClean="0"/>
                <a:t>Programming Area or Canvas</a:t>
              </a:r>
              <a:endParaRPr lang="en-US" sz="2400" dirty="0"/>
            </a:p>
          </p:txBody>
        </p:sp>
        <p:sp>
          <p:nvSpPr>
            <p:cNvPr id="8" name="TextBox 7"/>
            <p:cNvSpPr txBox="1"/>
            <p:nvPr/>
          </p:nvSpPr>
          <p:spPr>
            <a:xfrm>
              <a:off x="5394903" y="5167952"/>
              <a:ext cx="2286560" cy="830997"/>
            </a:xfrm>
            <a:prstGeom prst="rect">
              <a:avLst/>
            </a:prstGeom>
            <a:solidFill>
              <a:srgbClr val="CCFFCC"/>
            </a:solidFill>
          </p:spPr>
          <p:txBody>
            <a:bodyPr wrap="square" rtlCol="0">
              <a:spAutoFit/>
            </a:bodyPr>
            <a:lstStyle/>
            <a:p>
              <a:r>
                <a:rPr lang="en-US" sz="2400" dirty="0" smtClean="0"/>
                <a:t>Brick Status &amp; Downloading</a:t>
              </a:r>
              <a:endParaRPr lang="en-US" sz="2400" dirty="0"/>
            </a:p>
          </p:txBody>
        </p:sp>
      </p:grpSp>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71507989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EV3 Blocks: Colored Tabs</a:t>
            </a:r>
          </a:p>
        </p:txBody>
      </p:sp>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sp>
        <p:nvSpPr>
          <p:cNvPr id="6" name="TextBox 5"/>
          <p:cNvSpPr txBox="1"/>
          <p:nvPr/>
        </p:nvSpPr>
        <p:spPr>
          <a:xfrm>
            <a:off x="457200" y="1062653"/>
            <a:ext cx="2691116" cy="923330"/>
          </a:xfrm>
          <a:prstGeom prst="rect">
            <a:avLst/>
          </a:prstGeom>
          <a:solidFill>
            <a:srgbClr val="00B900"/>
          </a:solidFill>
        </p:spPr>
        <p:txBody>
          <a:bodyPr wrap="square" rtlCol="0">
            <a:spAutoFit/>
          </a:bodyPr>
          <a:lstStyle/>
          <a:p>
            <a:pPr algn="ctr"/>
            <a:r>
              <a:rPr lang="en-US" dirty="0" smtClean="0"/>
              <a:t>ACTION BLOCKS</a:t>
            </a:r>
          </a:p>
          <a:p>
            <a:pPr algn="ctr"/>
            <a:r>
              <a:rPr lang="en-US" dirty="0" smtClean="0"/>
              <a:t>Move, Large &amp; Medium Motor, Display…</a:t>
            </a:r>
            <a:endParaRPr lang="en-US" dirty="0"/>
          </a:p>
        </p:txBody>
      </p:sp>
      <p:sp>
        <p:nvSpPr>
          <p:cNvPr id="7" name="TextBox 6"/>
          <p:cNvSpPr txBox="1"/>
          <p:nvPr/>
        </p:nvSpPr>
        <p:spPr>
          <a:xfrm>
            <a:off x="3274807" y="1062653"/>
            <a:ext cx="2691116" cy="923330"/>
          </a:xfrm>
          <a:prstGeom prst="rect">
            <a:avLst/>
          </a:prstGeom>
          <a:solidFill>
            <a:srgbClr val="FF6600"/>
          </a:solidFill>
        </p:spPr>
        <p:txBody>
          <a:bodyPr wrap="square" rtlCol="0">
            <a:spAutoFit/>
          </a:bodyPr>
          <a:lstStyle/>
          <a:p>
            <a:pPr algn="ctr"/>
            <a:r>
              <a:rPr lang="en-US" dirty="0" smtClean="0"/>
              <a:t>FLOW BLOCKS</a:t>
            </a:r>
          </a:p>
          <a:p>
            <a:pPr algn="ctr"/>
            <a:r>
              <a:rPr lang="en-US" dirty="0" smtClean="0"/>
              <a:t>Start, Wait, Loop, Switch, Loop Interrupt</a:t>
            </a:r>
            <a:endParaRPr lang="en-US" dirty="0"/>
          </a:p>
        </p:txBody>
      </p:sp>
      <p:sp>
        <p:nvSpPr>
          <p:cNvPr id="8" name="TextBox 7"/>
          <p:cNvSpPr txBox="1"/>
          <p:nvPr/>
        </p:nvSpPr>
        <p:spPr>
          <a:xfrm>
            <a:off x="6104156" y="1062653"/>
            <a:ext cx="2691116" cy="923330"/>
          </a:xfrm>
          <a:prstGeom prst="rect">
            <a:avLst/>
          </a:prstGeom>
          <a:solidFill>
            <a:srgbClr val="FFFF00"/>
          </a:solidFill>
        </p:spPr>
        <p:txBody>
          <a:bodyPr wrap="square" rtlCol="0">
            <a:spAutoFit/>
          </a:bodyPr>
          <a:lstStyle/>
          <a:p>
            <a:pPr algn="ctr"/>
            <a:r>
              <a:rPr lang="en-US" dirty="0" smtClean="0"/>
              <a:t>SENSOR BLOCKS</a:t>
            </a:r>
          </a:p>
          <a:p>
            <a:pPr algn="ctr"/>
            <a:r>
              <a:rPr lang="en-US" dirty="0" smtClean="0"/>
              <a:t>Brick Buttons, Gyro, Color, Ultrasonic</a:t>
            </a:r>
            <a:endParaRPr lang="en-US" dirty="0"/>
          </a:p>
        </p:txBody>
      </p:sp>
      <p:sp>
        <p:nvSpPr>
          <p:cNvPr id="9" name="TextBox 8"/>
          <p:cNvSpPr txBox="1"/>
          <p:nvPr/>
        </p:nvSpPr>
        <p:spPr>
          <a:xfrm>
            <a:off x="394459" y="4770009"/>
            <a:ext cx="2691116" cy="923330"/>
          </a:xfrm>
          <a:prstGeom prst="rect">
            <a:avLst/>
          </a:prstGeom>
          <a:solidFill>
            <a:srgbClr val="FF0000"/>
          </a:solidFill>
        </p:spPr>
        <p:txBody>
          <a:bodyPr wrap="square" rtlCol="0">
            <a:spAutoFit/>
          </a:bodyPr>
          <a:lstStyle/>
          <a:p>
            <a:pPr algn="ctr"/>
            <a:r>
              <a:rPr lang="en-US" dirty="0" smtClean="0"/>
              <a:t>DATA OPERATIONS</a:t>
            </a:r>
          </a:p>
          <a:p>
            <a:pPr algn="ctr"/>
            <a:r>
              <a:rPr lang="en-US" dirty="0" smtClean="0"/>
              <a:t>Variables, Array, Logic, Math, Compare…</a:t>
            </a:r>
            <a:endParaRPr lang="en-US" dirty="0"/>
          </a:p>
        </p:txBody>
      </p:sp>
      <p:pic>
        <p:nvPicPr>
          <p:cNvPr id="10" name="Picture 9"/>
          <p:cNvPicPr>
            <a:picLocks noChangeAspect="1"/>
          </p:cNvPicPr>
          <p:nvPr/>
        </p:nvPicPr>
        <p:blipFill>
          <a:blip r:embed="rId2"/>
          <a:stretch>
            <a:fillRect/>
          </a:stretch>
        </p:blipFill>
        <p:spPr>
          <a:xfrm>
            <a:off x="836116" y="2500884"/>
            <a:ext cx="7395649" cy="1763816"/>
          </a:xfrm>
          <a:prstGeom prst="rect">
            <a:avLst/>
          </a:prstGeom>
        </p:spPr>
      </p:pic>
      <p:sp>
        <p:nvSpPr>
          <p:cNvPr id="11" name="TextBox 10"/>
          <p:cNvSpPr txBox="1"/>
          <p:nvPr/>
        </p:nvSpPr>
        <p:spPr>
          <a:xfrm>
            <a:off x="3223807" y="4770009"/>
            <a:ext cx="2691116" cy="923330"/>
          </a:xfrm>
          <a:prstGeom prst="rect">
            <a:avLst/>
          </a:prstGeom>
          <a:solidFill>
            <a:srgbClr val="3366FF"/>
          </a:solidFill>
        </p:spPr>
        <p:txBody>
          <a:bodyPr wrap="square" rtlCol="0">
            <a:spAutoFit/>
          </a:bodyPr>
          <a:lstStyle/>
          <a:p>
            <a:pPr algn="ctr"/>
            <a:r>
              <a:rPr lang="en-US" dirty="0" smtClean="0"/>
              <a:t>ADVANCED BLOCKS</a:t>
            </a:r>
          </a:p>
          <a:p>
            <a:pPr algn="ctr"/>
            <a:r>
              <a:rPr lang="en-US" dirty="0" smtClean="0"/>
              <a:t>Data Logging, Unregulated Motor…</a:t>
            </a:r>
            <a:endParaRPr lang="en-US" dirty="0"/>
          </a:p>
        </p:txBody>
      </p:sp>
      <p:sp>
        <p:nvSpPr>
          <p:cNvPr id="12" name="TextBox 11"/>
          <p:cNvSpPr txBox="1"/>
          <p:nvPr/>
        </p:nvSpPr>
        <p:spPr>
          <a:xfrm>
            <a:off x="6067323" y="4770009"/>
            <a:ext cx="2691116" cy="923330"/>
          </a:xfrm>
          <a:prstGeom prst="rect">
            <a:avLst/>
          </a:prstGeom>
          <a:solidFill>
            <a:srgbClr val="6BD7FF"/>
          </a:solidFill>
        </p:spPr>
        <p:txBody>
          <a:bodyPr wrap="square" rtlCol="0">
            <a:spAutoFit/>
          </a:bodyPr>
          <a:lstStyle/>
          <a:p>
            <a:pPr algn="ctr"/>
            <a:r>
              <a:rPr lang="en-US" dirty="0" smtClean="0"/>
              <a:t>MY BLOCKS</a:t>
            </a:r>
          </a:p>
          <a:p>
            <a:pPr algn="ctr"/>
            <a:r>
              <a:rPr lang="en-US" dirty="0" smtClean="0"/>
              <a:t>Custom Blocks you create</a:t>
            </a:r>
            <a:endParaRPr lang="en-US" dirty="0"/>
          </a:p>
        </p:txBody>
      </p:sp>
      <p:cxnSp>
        <p:nvCxnSpPr>
          <p:cNvPr id="14" name="Straight Arrow Connector 13"/>
          <p:cNvCxnSpPr>
            <a:endCxn id="6" idx="2"/>
          </p:cNvCxnSpPr>
          <p:nvPr/>
        </p:nvCxnSpPr>
        <p:spPr>
          <a:xfrm flipH="1" flipV="1">
            <a:off x="1802758" y="1985983"/>
            <a:ext cx="897926" cy="7294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7" idx="2"/>
          </p:cNvCxnSpPr>
          <p:nvPr/>
        </p:nvCxnSpPr>
        <p:spPr>
          <a:xfrm flipV="1">
            <a:off x="3454880" y="1985983"/>
            <a:ext cx="1165485" cy="7294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8" idx="2"/>
          </p:cNvCxnSpPr>
          <p:nvPr/>
        </p:nvCxnSpPr>
        <p:spPr>
          <a:xfrm flipV="1">
            <a:off x="4198987" y="1985983"/>
            <a:ext cx="3250727" cy="8214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9" idx="0"/>
          </p:cNvCxnSpPr>
          <p:nvPr/>
        </p:nvCxnSpPr>
        <p:spPr>
          <a:xfrm flipH="1">
            <a:off x="1740017" y="2832255"/>
            <a:ext cx="2989828" cy="19377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1" idx="0"/>
          </p:cNvCxnSpPr>
          <p:nvPr/>
        </p:nvCxnSpPr>
        <p:spPr>
          <a:xfrm flipH="1">
            <a:off x="4569365" y="2832255"/>
            <a:ext cx="963385" cy="19377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2" idx="0"/>
          </p:cNvCxnSpPr>
          <p:nvPr/>
        </p:nvCxnSpPr>
        <p:spPr>
          <a:xfrm>
            <a:off x="6262664" y="2832255"/>
            <a:ext cx="1150217" cy="19377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9147308"/>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6100</TotalTime>
  <Words>3714</Words>
  <Application>Microsoft Macintosh PowerPoint</Application>
  <PresentationFormat>On-screen Show (4:3)</PresentationFormat>
  <Paragraphs>486</Paragraphs>
  <Slides>66</Slides>
  <Notes>2</Notes>
  <HiddenSlides>2</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Essential</vt:lpstr>
      <vt:lpstr>Programming your Ev3 in  10 easy lessons</vt:lpstr>
      <vt:lpstr>Section 1: EV3 BASICS</vt:lpstr>
      <vt:lpstr>The “Brick” Buttons</vt:lpstr>
      <vt:lpstr>The “Brick” Screen</vt:lpstr>
      <vt:lpstr>Ports, Sensors, motors</vt:lpstr>
      <vt:lpstr>EV3 Software</vt:lpstr>
      <vt:lpstr>EV3 Software: Starting A new program</vt:lpstr>
      <vt:lpstr>EV3 Software:  Programming screen</vt:lpstr>
      <vt:lpstr>EV3 Blocks: Colored Tabs</vt:lpstr>
      <vt:lpstr>Section 2: MOVING STRAIGHT</vt:lpstr>
      <vt:lpstr>CHALLENGE: Move Straight</vt:lpstr>
      <vt:lpstr>Move STEERING Block</vt:lpstr>
      <vt:lpstr>NEGATIVE &amp; POSITIVE POWER: BACKWARD &amp; FORWARD</vt:lpstr>
      <vt:lpstr>CHALLENGE: Move Straight (3 SECONDS)</vt:lpstr>
      <vt:lpstr>Move Straight: Seconds vs. degrees vs. rotations</vt:lpstr>
      <vt:lpstr>MOVE STRAIGHT CHALLENGE – PART 1 SUMMARY</vt:lpstr>
      <vt:lpstr>MOVE STRAIGHT discussion</vt:lpstr>
      <vt:lpstr>Moving Straight more accurately: Use Port View</vt:lpstr>
      <vt:lpstr>SECTION 3: TURNING</vt:lpstr>
      <vt:lpstr>PIVOT Vs. SPIN Turns</vt:lpstr>
      <vt:lpstr>How to Make Pivot and Spin turns</vt:lpstr>
      <vt:lpstr>MAKING A Pivot turn for 90 DEGREES</vt:lpstr>
      <vt:lpstr>how do you make the robot turn 90 degrees?</vt:lpstr>
      <vt:lpstr>TURNING An Attachment ARM, not just the wheels</vt:lpstr>
      <vt:lpstr>Motor “On” and “Wait” Blocks</vt:lpstr>
      <vt:lpstr>Something fun: Display Block</vt:lpstr>
      <vt:lpstr>CHALLENGE Solution</vt:lpstr>
      <vt:lpstr>SECTION 4: TOUCH SENSOR</vt:lpstr>
      <vt:lpstr>Modification to your Robot Build</vt:lpstr>
      <vt:lpstr>SENSOR TAB vs. FLOW TAB (READING VS Wait for Sensor)</vt:lpstr>
      <vt:lpstr>Using The Touch Sensor</vt:lpstr>
      <vt:lpstr>SECTION 5: Color SENSOR</vt:lpstr>
      <vt:lpstr>Using the color sensor </vt:lpstr>
      <vt:lpstr>Using Color Sensor in color mode</vt:lpstr>
      <vt:lpstr>Color Sensor Challenge Solution</vt:lpstr>
      <vt:lpstr>SECTION 6:  REPEATING ACTIONS</vt:lpstr>
      <vt:lpstr>Repeating an Action</vt:lpstr>
      <vt:lpstr>Loops</vt:lpstr>
      <vt:lpstr>WHAT WE KNOW SO far</vt:lpstr>
      <vt:lpstr>SECTION 7:  SWITCHING BETWEEN ACTIONS</vt:lpstr>
      <vt:lpstr>Switch Blocks</vt:lpstr>
      <vt:lpstr>Switch Block CHALLENGE 1</vt:lpstr>
      <vt:lpstr>Challenge 1 SOLUTION</vt:lpstr>
      <vt:lpstr>Switch Block Challenge 2</vt:lpstr>
      <vt:lpstr>SECTION 8: ULTRASONIC</vt:lpstr>
      <vt:lpstr>Move for ultrasonic</vt:lpstr>
      <vt:lpstr>Challenge 1 solution:</vt:lpstr>
      <vt:lpstr>Challenge 2: Dog Follower</vt:lpstr>
      <vt:lpstr>Challenge 2 solution:</vt:lpstr>
      <vt:lpstr>Better Dog follower:</vt:lpstr>
      <vt:lpstr>REVIEW</vt:lpstr>
      <vt:lpstr>SECTION 9: Line follower</vt:lpstr>
      <vt:lpstr>FOLLOW THE MIDDLE?</vt:lpstr>
      <vt:lpstr>PowerPoint Presentation</vt:lpstr>
      <vt:lpstr>PowerPoint Presentation</vt:lpstr>
      <vt:lpstr>Line Following: ROBOT STYLE</vt:lpstr>
      <vt:lpstr>ROBOT LINE FOLLOWING Happens on the edges</vt:lpstr>
      <vt:lpstr>starting the roboT on the correct side</vt:lpstr>
      <vt:lpstr>Line Follower challenge</vt:lpstr>
      <vt:lpstr>LINE FOLLOWING CHALLENGE SOLUTION</vt:lpstr>
      <vt:lpstr>LINE FOLLOWING CHALLENGE SOLUTION</vt:lpstr>
      <vt:lpstr>Line following for a Sensor or distance</vt:lpstr>
      <vt:lpstr>Line following for a Sensor or distance</vt:lpstr>
      <vt:lpstr>SECTION 10: FINAL CHALLENGE</vt:lpstr>
      <vt:lpstr>FINAL MAZE CHALLENGE</vt:lpstr>
      <vt:lpstr>CREDITS</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Srinivasan Seshan</dc:creator>
  <cp:lastModifiedBy>Sanjay Seshan</cp:lastModifiedBy>
  <cp:revision>191</cp:revision>
  <dcterms:created xsi:type="dcterms:W3CDTF">2014-08-07T02:19:13Z</dcterms:created>
  <dcterms:modified xsi:type="dcterms:W3CDTF">2014-10-13T21:33:48Z</dcterms:modified>
</cp:coreProperties>
</file>